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73" r:id="rId2"/>
    <p:sldId id="278" r:id="rId3"/>
    <p:sldId id="276" r:id="rId4"/>
    <p:sldId id="277" r:id="rId5"/>
    <p:sldId id="271" r:id="rId6"/>
    <p:sldId id="270" r:id="rId7"/>
    <p:sldId id="295" r:id="rId8"/>
    <p:sldId id="280" r:id="rId9"/>
    <p:sldId id="293" r:id="rId10"/>
    <p:sldId id="294" r:id="rId11"/>
    <p:sldId id="284" r:id="rId12"/>
    <p:sldId id="292" r:id="rId13"/>
    <p:sldId id="285" r:id="rId14"/>
    <p:sldId id="298" r:id="rId15"/>
    <p:sldId id="297" r:id="rId16"/>
  </p:sldIdLst>
  <p:sldSz cx="12192000" cy="6858000"/>
  <p:notesSz cx="6797675" cy="9926638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Regina Ruete" initials="RR" lastIdx="2" clrIdx="0">
    <p:extLst>
      <p:ext uri="{19B8F6BF-5375-455C-9EA6-DF929625EA0E}">
        <p15:presenceInfo xmlns:p15="http://schemas.microsoft.com/office/powerpoint/2012/main" userId="S-1-5-21-3784236362-519909044-17712128-11212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00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E25E649-3F16-4E02-A733-19D2CDBF48F0}" styleName="Estilo medio 3 - Énfasis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202B0CA-FC54-4496-8BCA-5EF66A818D29}" styleName="Estilo oscuro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168" autoAdjust="0"/>
    <p:restoredTop sz="94660"/>
  </p:normalViewPr>
  <p:slideViewPr>
    <p:cSldViewPr snapToGrid="0">
      <p:cViewPr varScale="1">
        <p:scale>
          <a:sx n="74" d="100"/>
          <a:sy n="74" d="100"/>
        </p:scale>
        <p:origin x="732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415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commentAuthors" Target="commentAuthors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AR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DF213B2-1B73-4B69-B7FF-17F5A8F0DFCC}" type="datetimeFigureOut">
              <a:rPr lang="es-AR" smtClean="0"/>
              <a:t>2/12/2016</a:t>
            </a:fld>
            <a:endParaRPr lang="es-AR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AR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79450" y="4776788"/>
            <a:ext cx="5438775" cy="39084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AR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C4F978C-CA37-47E2-8865-E2667FEBC2BD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25966899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Shape 105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5" tIns="91425" rIns="91425" bIns="91425"/>
          <a:lstStyle/>
          <a:p>
            <a:pPr eaLnBrk="1" hangingPunct="1">
              <a:spcBef>
                <a:spcPct val="0"/>
              </a:spcBef>
            </a:pPr>
            <a:endParaRPr lang="en-US" altLang="es-AR" smtClean="0"/>
          </a:p>
        </p:txBody>
      </p:sp>
      <p:sp>
        <p:nvSpPr>
          <p:cNvPr id="8195" name="Shape 106"/>
          <p:cNvSpPr>
            <a:spLocks noGrp="1" noRot="1" noChangeAspect="1" noTextEdit="1"/>
          </p:cNvSpPr>
          <p:nvPr>
            <p:ph type="sldImg" idx="2"/>
          </p:nvPr>
        </p:nvSpPr>
        <p:spPr bwMode="auto">
          <a:custGeom>
            <a:avLst/>
            <a:gdLst>
              <a:gd name="T0" fmla="*/ 0 w 120000"/>
              <a:gd name="T1" fmla="*/ 0 h 120000"/>
              <a:gd name="T2" fmla="*/ 2147483646 w 120000"/>
              <a:gd name="T3" fmla="*/ 0 h 120000"/>
              <a:gd name="T4" fmla="*/ 2147483646 w 120000"/>
              <a:gd name="T5" fmla="*/ 2147483646 h 120000"/>
              <a:gd name="T6" fmla="*/ 0 w 120000"/>
              <a:gd name="T7" fmla="*/ 2147483646 h 120000"/>
              <a:gd name="T8" fmla="*/ 0 w 120000"/>
              <a:gd name="T9" fmla="*/ 0 h 12000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20000"/>
              <a:gd name="T16" fmla="*/ 0 h 120000"/>
              <a:gd name="T17" fmla="*/ 120000 w 120000"/>
              <a:gd name="T18" fmla="*/ 120000 h 1200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lnTo>
                  <a:pt x="0" y="0"/>
                </a:lnTo>
                <a:close/>
              </a:path>
            </a:pathLst>
          </a:custGeom>
          <a:noFill/>
          <a:ln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</p:spTree>
    <p:extLst>
      <p:ext uri="{BB962C8B-B14F-4D97-AF65-F5344CB8AC3E}">
        <p14:creationId xmlns:p14="http://schemas.microsoft.com/office/powerpoint/2010/main" val="216739078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Shape 326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5" tIns="91425" rIns="91425" bIns="91425"/>
          <a:lstStyle/>
          <a:p>
            <a:pPr eaLnBrk="1" hangingPunct="1">
              <a:spcBef>
                <a:spcPct val="0"/>
              </a:spcBef>
            </a:pPr>
            <a:endParaRPr lang="en-US" altLang="es-AR" smtClean="0"/>
          </a:p>
        </p:txBody>
      </p:sp>
      <p:sp>
        <p:nvSpPr>
          <p:cNvPr id="6147" name="Shape 327"/>
          <p:cNvSpPr>
            <a:spLocks noGrp="1" noRot="1" noChangeAspect="1" noTextEdit="1"/>
          </p:cNvSpPr>
          <p:nvPr>
            <p:ph type="sldImg" idx="2"/>
          </p:nvPr>
        </p:nvSpPr>
        <p:spPr bwMode="auto">
          <a:custGeom>
            <a:avLst/>
            <a:gdLst>
              <a:gd name="T0" fmla="*/ 0 w 120000"/>
              <a:gd name="T1" fmla="*/ 0 h 120000"/>
              <a:gd name="T2" fmla="*/ 2147483646 w 120000"/>
              <a:gd name="T3" fmla="*/ 0 h 120000"/>
              <a:gd name="T4" fmla="*/ 2147483646 w 120000"/>
              <a:gd name="T5" fmla="*/ 2147483646 h 120000"/>
              <a:gd name="T6" fmla="*/ 0 w 120000"/>
              <a:gd name="T7" fmla="*/ 2147483646 h 120000"/>
              <a:gd name="T8" fmla="*/ 0 w 120000"/>
              <a:gd name="T9" fmla="*/ 0 h 12000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20000"/>
              <a:gd name="T16" fmla="*/ 0 h 120000"/>
              <a:gd name="T17" fmla="*/ 120000 w 120000"/>
              <a:gd name="T18" fmla="*/ 120000 h 1200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lnTo>
                  <a:pt x="0" y="0"/>
                </a:lnTo>
                <a:close/>
              </a:path>
            </a:pathLst>
          </a:custGeom>
          <a:noFill/>
          <a:ln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</p:spTree>
    <p:extLst>
      <p:ext uri="{BB962C8B-B14F-4D97-AF65-F5344CB8AC3E}">
        <p14:creationId xmlns:p14="http://schemas.microsoft.com/office/powerpoint/2010/main" val="265633115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Shape 105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5" tIns="91425" rIns="91425" bIns="91425"/>
          <a:lstStyle/>
          <a:p>
            <a:pPr eaLnBrk="1" hangingPunct="1">
              <a:spcBef>
                <a:spcPct val="0"/>
              </a:spcBef>
            </a:pPr>
            <a:endParaRPr lang="en-US" altLang="es-AR" smtClean="0"/>
          </a:p>
        </p:txBody>
      </p:sp>
      <p:sp>
        <p:nvSpPr>
          <p:cNvPr id="8195" name="Shape 106"/>
          <p:cNvSpPr>
            <a:spLocks noGrp="1" noRot="1" noChangeAspect="1" noTextEdit="1"/>
          </p:cNvSpPr>
          <p:nvPr>
            <p:ph type="sldImg" idx="2"/>
          </p:nvPr>
        </p:nvSpPr>
        <p:spPr bwMode="auto">
          <a:custGeom>
            <a:avLst/>
            <a:gdLst>
              <a:gd name="T0" fmla="*/ 0 w 120000"/>
              <a:gd name="T1" fmla="*/ 0 h 120000"/>
              <a:gd name="T2" fmla="*/ 2147483646 w 120000"/>
              <a:gd name="T3" fmla="*/ 0 h 120000"/>
              <a:gd name="T4" fmla="*/ 2147483646 w 120000"/>
              <a:gd name="T5" fmla="*/ 2147483646 h 120000"/>
              <a:gd name="T6" fmla="*/ 0 w 120000"/>
              <a:gd name="T7" fmla="*/ 2147483646 h 120000"/>
              <a:gd name="T8" fmla="*/ 0 w 120000"/>
              <a:gd name="T9" fmla="*/ 0 h 12000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20000"/>
              <a:gd name="T16" fmla="*/ 0 h 120000"/>
              <a:gd name="T17" fmla="*/ 120000 w 120000"/>
              <a:gd name="T18" fmla="*/ 120000 h 1200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lnTo>
                  <a:pt x="0" y="0"/>
                </a:lnTo>
                <a:close/>
              </a:path>
            </a:pathLst>
          </a:custGeom>
          <a:noFill/>
          <a:ln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</p:spTree>
    <p:extLst>
      <p:ext uri="{BB962C8B-B14F-4D97-AF65-F5344CB8AC3E}">
        <p14:creationId xmlns:p14="http://schemas.microsoft.com/office/powerpoint/2010/main" val="321770755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Shape 14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43" name="Shape 14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74728554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Shape 14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43" name="Shape 14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00662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536BB4-ABF5-44FC-995F-A4DC9DF6DE9B}" type="datetimeFigureOut">
              <a:rPr lang="es-ES" smtClean="0"/>
              <a:t>02/12/2016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059CF5-B736-4677-9D2D-FC4A123C96B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0127611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536BB4-ABF5-44FC-995F-A4DC9DF6DE9B}" type="datetimeFigureOut">
              <a:rPr lang="es-ES" smtClean="0"/>
              <a:t>02/12/2016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059CF5-B736-4677-9D2D-FC4A123C96B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845339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536BB4-ABF5-44FC-995F-A4DC9DF6DE9B}" type="datetimeFigureOut">
              <a:rPr lang="es-ES" smtClean="0"/>
              <a:t>02/12/2016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059CF5-B736-4677-9D2D-FC4A123C96B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0054115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536BB4-ABF5-44FC-995F-A4DC9DF6DE9B}" type="datetimeFigureOut">
              <a:rPr lang="es-ES" smtClean="0"/>
              <a:t>02/12/2016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059CF5-B736-4677-9D2D-FC4A123C96B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843618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536BB4-ABF5-44FC-995F-A4DC9DF6DE9B}" type="datetimeFigureOut">
              <a:rPr lang="es-ES" smtClean="0"/>
              <a:t>02/12/2016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059CF5-B736-4677-9D2D-FC4A123C96B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292702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536BB4-ABF5-44FC-995F-A4DC9DF6DE9B}" type="datetimeFigureOut">
              <a:rPr lang="es-ES" smtClean="0"/>
              <a:t>02/12/2016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059CF5-B736-4677-9D2D-FC4A123C96B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782912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536BB4-ABF5-44FC-995F-A4DC9DF6DE9B}" type="datetimeFigureOut">
              <a:rPr lang="es-ES" smtClean="0"/>
              <a:t>02/12/2016</a:t>
            </a:fld>
            <a:endParaRPr lang="es-ES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059CF5-B736-4677-9D2D-FC4A123C96B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855954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536BB4-ABF5-44FC-995F-A4DC9DF6DE9B}" type="datetimeFigureOut">
              <a:rPr lang="es-ES" smtClean="0"/>
              <a:t>02/12/2016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059CF5-B736-4677-9D2D-FC4A123C96B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9570127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536BB4-ABF5-44FC-995F-A4DC9DF6DE9B}" type="datetimeFigureOut">
              <a:rPr lang="es-ES" smtClean="0"/>
              <a:t>02/12/2016</a:t>
            </a:fld>
            <a:endParaRPr lang="es-E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059CF5-B736-4677-9D2D-FC4A123C96B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419916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536BB4-ABF5-44FC-995F-A4DC9DF6DE9B}" type="datetimeFigureOut">
              <a:rPr lang="es-ES" smtClean="0"/>
              <a:t>02/12/2016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059CF5-B736-4677-9D2D-FC4A123C96B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724567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536BB4-ABF5-44FC-995F-A4DC9DF6DE9B}" type="datetimeFigureOut">
              <a:rPr lang="es-ES" smtClean="0"/>
              <a:t>02/12/2016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059CF5-B736-4677-9D2D-FC4A123C96B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967032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536BB4-ABF5-44FC-995F-A4DC9DF6DE9B}" type="datetimeFigureOut">
              <a:rPr lang="es-ES" smtClean="0"/>
              <a:t>02/12/2016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059CF5-B736-4677-9D2D-FC4A123C96B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916228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emf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fbosco\Desktop\PLANTILLAS\portada.jpg POWER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1578" y="188641"/>
            <a:ext cx="9325232" cy="66693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49624" y="82738"/>
            <a:ext cx="11613776" cy="2068794"/>
          </a:xfrm>
        </p:spPr>
        <p:txBody>
          <a:bodyPr>
            <a:noAutofit/>
          </a:bodyPr>
          <a:lstStyle/>
          <a:p>
            <a:pPr algn="ctr"/>
            <a:r>
              <a:rPr lang="es-ES" sz="3600" b="1" dirty="0"/>
              <a:t>2° CONGRESO NACIONAL DE PROTEÍNAS, SEBOS Y GRASAS DE ORIGEN </a:t>
            </a:r>
            <a:r>
              <a:rPr lang="es-ES" sz="3600" b="1" dirty="0" smtClean="0"/>
              <a:t>ANIMAL</a:t>
            </a:r>
            <a:br>
              <a:rPr lang="es-ES" sz="3600" b="1" dirty="0" smtClean="0"/>
            </a:br>
            <a:r>
              <a:rPr lang="es-ES" sz="3600" b="1" dirty="0" smtClean="0"/>
              <a:t/>
            </a:r>
            <a:br>
              <a:rPr lang="es-ES" sz="3600" b="1" dirty="0" smtClean="0"/>
            </a:br>
            <a:r>
              <a:rPr lang="es-ES_tradnl" sz="2200" b="1" spc="300" dirty="0" smtClean="0"/>
              <a:t>EL </a:t>
            </a:r>
            <a:r>
              <a:rPr lang="es-ES_tradnl" sz="2200" b="1" spc="300" dirty="0"/>
              <a:t>RECICLADO DE LOS SUBPRODUCTOS </a:t>
            </a:r>
            <a:r>
              <a:rPr lang="es-ES_tradnl" sz="2200" b="1" spc="300" dirty="0" smtClean="0"/>
              <a:t>GANADEROS, UN </a:t>
            </a:r>
            <a:r>
              <a:rPr lang="es-ES_tradnl" sz="2200" b="1" spc="300" dirty="0"/>
              <a:t>MODELO SUSTENTABLE</a:t>
            </a:r>
            <a:endParaRPr lang="es-AR" sz="2200" b="1" spc="300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096000" y="3993776"/>
            <a:ext cx="5867400" cy="2532810"/>
          </a:xfrm>
        </p:spPr>
        <p:txBody>
          <a:bodyPr>
            <a:normAutofit/>
          </a:bodyPr>
          <a:lstStyle/>
          <a:p>
            <a:pPr marL="0" indent="0" algn="r">
              <a:buNone/>
            </a:pPr>
            <a:r>
              <a:rPr lang="es-AR" sz="1800" dirty="0"/>
              <a:t/>
            </a:r>
            <a:br>
              <a:rPr lang="es-AR" sz="1800" dirty="0"/>
            </a:br>
            <a:r>
              <a:rPr lang="es-ES" sz="1800" dirty="0"/>
              <a:t> </a:t>
            </a:r>
            <a:r>
              <a:rPr lang="es-AR" sz="1800" dirty="0"/>
              <a:t/>
            </a:r>
            <a:br>
              <a:rPr lang="es-AR" sz="1800" dirty="0"/>
            </a:br>
            <a:r>
              <a:rPr lang="es-AR" sz="1700" b="1" dirty="0" smtClean="0"/>
              <a:t>Lic. Juan </a:t>
            </a:r>
            <a:r>
              <a:rPr lang="es-AR" sz="1700" b="1" dirty="0" err="1" smtClean="0"/>
              <a:t>CASAVELOS</a:t>
            </a:r>
            <a:endParaRPr lang="es-AR" sz="1700" b="1" dirty="0" smtClean="0"/>
          </a:p>
          <a:p>
            <a:pPr marL="0" indent="0" algn="r">
              <a:buNone/>
            </a:pPr>
            <a:r>
              <a:rPr lang="es-AR" sz="1700" b="1" dirty="0" smtClean="0"/>
              <a:t>Coordinador de Adecuación Ambiental</a:t>
            </a:r>
          </a:p>
          <a:p>
            <a:pPr marL="0" indent="0" algn="r">
              <a:buNone/>
            </a:pPr>
            <a:r>
              <a:rPr lang="es-ES" sz="1700" dirty="0" smtClean="0"/>
              <a:t>1 </a:t>
            </a:r>
            <a:r>
              <a:rPr lang="es-ES" sz="1700" dirty="0"/>
              <a:t>Y 2 DE DICIEMBRE DE </a:t>
            </a:r>
            <a:r>
              <a:rPr lang="es-ES" sz="1700" dirty="0" smtClean="0"/>
              <a:t>2016,</a:t>
            </a:r>
          </a:p>
          <a:p>
            <a:pPr marL="0" indent="0" algn="r">
              <a:buNone/>
            </a:pPr>
            <a:r>
              <a:rPr lang="es-ES" sz="1700" dirty="0" smtClean="0"/>
              <a:t>HOTEL </a:t>
            </a:r>
            <a:r>
              <a:rPr lang="es-ES" sz="1700" dirty="0" err="1"/>
              <a:t>SOFITEL</a:t>
            </a:r>
            <a:r>
              <a:rPr lang="es-ES" sz="1700" dirty="0"/>
              <a:t> LA RESERVA </a:t>
            </a:r>
            <a:r>
              <a:rPr lang="es-ES" sz="1700" dirty="0" smtClean="0"/>
              <a:t>CARDALES</a:t>
            </a:r>
            <a:endParaRPr lang="es-AR" sz="1700" dirty="0"/>
          </a:p>
        </p:txBody>
      </p:sp>
    </p:spTree>
    <p:extLst>
      <p:ext uri="{BB962C8B-B14F-4D97-AF65-F5344CB8AC3E}">
        <p14:creationId xmlns:p14="http://schemas.microsoft.com/office/powerpoint/2010/main" val="2671784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/>
              <a:t>Definición de Usos</a:t>
            </a:r>
            <a:r>
              <a:rPr lang="es-ES" dirty="0"/>
              <a:t>:</a:t>
            </a:r>
            <a:endParaRPr lang="es-AR" dirty="0"/>
          </a:p>
          <a:p>
            <a:pPr lvl="1"/>
            <a:r>
              <a:rPr lang="es-ES" dirty="0"/>
              <a:t>I a. Apta para protección de biota y uso recreativo c/contacto directo;</a:t>
            </a:r>
            <a:endParaRPr lang="es-AR" dirty="0"/>
          </a:p>
          <a:p>
            <a:pPr lvl="1"/>
            <a:r>
              <a:rPr lang="es-ES" dirty="0"/>
              <a:t>I b. Apta para protección de biota;</a:t>
            </a:r>
            <a:endParaRPr lang="es-AR" dirty="0"/>
          </a:p>
          <a:p>
            <a:pPr lvl="1"/>
            <a:r>
              <a:rPr lang="es-ES" dirty="0"/>
              <a:t>II. Apta para actividades recreativas c/contacto directo;</a:t>
            </a:r>
            <a:endParaRPr lang="es-AR" dirty="0"/>
          </a:p>
          <a:p>
            <a:pPr lvl="1"/>
            <a:r>
              <a:rPr lang="es-ES" dirty="0"/>
              <a:t>III. Apta para actividades recreativas s/contacto directo;</a:t>
            </a:r>
            <a:endParaRPr lang="es-AR" dirty="0"/>
          </a:p>
          <a:p>
            <a:pPr lvl="1"/>
            <a:r>
              <a:rPr lang="es-ES" dirty="0"/>
              <a:t>IV. Apta para actividades recreativas pasivas</a:t>
            </a:r>
            <a:r>
              <a:rPr lang="es-ES" dirty="0" smtClean="0"/>
              <a:t>.</a:t>
            </a:r>
            <a:endParaRPr lang="es-AR" dirty="0"/>
          </a:p>
        </p:txBody>
      </p:sp>
      <p:sp>
        <p:nvSpPr>
          <p:cNvPr id="4" name="2 CuadroTexto"/>
          <p:cNvSpPr txBox="1"/>
          <p:nvPr/>
        </p:nvSpPr>
        <p:spPr>
          <a:xfrm>
            <a:off x="0" y="-108830"/>
            <a:ext cx="12192000" cy="52322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s-ES" sz="2800" b="1" dirty="0"/>
              <a:t>Límites cuantificados por parámetro y </a:t>
            </a:r>
            <a:r>
              <a:rPr lang="es-ES" sz="2800" b="1" dirty="0" smtClean="0"/>
              <a:t>uso</a:t>
            </a:r>
            <a:endParaRPr lang="es-AR" sz="2800" dirty="0"/>
          </a:p>
        </p:txBody>
      </p:sp>
      <p:pic>
        <p:nvPicPr>
          <p:cNvPr id="3074" name="Picture 2" descr="http://buenosaires.gob.ar/areas/med_ambiente/apra/riachuelo/resurreccion/img/resur_0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0775" y="4001294"/>
            <a:ext cx="3367554" cy="25657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19538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prueb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8797" y="3841376"/>
            <a:ext cx="5156013" cy="28058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2 CuadroTexto"/>
          <p:cNvSpPr txBox="1"/>
          <p:nvPr/>
        </p:nvSpPr>
        <p:spPr>
          <a:xfrm>
            <a:off x="0" y="308027"/>
            <a:ext cx="12192000" cy="47705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s-ES" sz="2500" b="1" dirty="0" smtClean="0">
                <a:solidFill>
                  <a:schemeClr val="dk1"/>
                </a:solidFill>
                <a:latin typeface="Calibri"/>
                <a:ea typeface="Calibri"/>
                <a:cs typeface="Calibri"/>
              </a:rPr>
              <a:t>PRIORIDADES DE LA </a:t>
            </a:r>
            <a:r>
              <a:rPr lang="es-ES" sz="2500" b="1" dirty="0" err="1" smtClean="0">
                <a:solidFill>
                  <a:schemeClr val="dk1"/>
                </a:solidFill>
                <a:latin typeface="Calibri"/>
                <a:ea typeface="Calibri"/>
                <a:cs typeface="Calibri"/>
              </a:rPr>
              <a:t>DFyAA</a:t>
            </a:r>
            <a:endParaRPr lang="es-ES" sz="2500" b="1" dirty="0">
              <a:solidFill>
                <a:schemeClr val="dk1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10" name="9 Rectángulo"/>
          <p:cNvSpPr/>
          <p:nvPr/>
        </p:nvSpPr>
        <p:spPr>
          <a:xfrm>
            <a:off x="749300" y="1269823"/>
            <a:ext cx="11057218" cy="332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Font typeface="Wingdings" pitchFamily="2" charset="2"/>
              <a:buChar char="ü"/>
            </a:pPr>
            <a:r>
              <a:rPr lang="es-ES" sz="2000" i="1" dirty="0" smtClean="0"/>
              <a:t>Convenio con APRA, OPDS, ADA y AYSA</a:t>
            </a:r>
          </a:p>
          <a:p>
            <a:pPr marL="342900" indent="-342900">
              <a:lnSpc>
                <a:spcPct val="150000"/>
              </a:lnSpc>
              <a:buFont typeface="Wingdings" pitchFamily="2" charset="2"/>
              <a:buChar char="ü"/>
            </a:pPr>
            <a:r>
              <a:rPr lang="es-ES" sz="2000" i="1" dirty="0" smtClean="0"/>
              <a:t>Adecuación </a:t>
            </a:r>
            <a:r>
              <a:rPr lang="es-ES" sz="2000" i="1" dirty="0"/>
              <a:t>de los establecimientos </a:t>
            </a:r>
            <a:r>
              <a:rPr lang="es-ES" sz="2000" i="1" dirty="0" smtClean="0"/>
              <a:t>de mayor relevancia ambiental de </a:t>
            </a:r>
            <a:r>
              <a:rPr lang="es-ES" sz="2000" i="1" dirty="0"/>
              <a:t>la </a:t>
            </a:r>
            <a:r>
              <a:rPr lang="es-ES" sz="2000" i="1" dirty="0" smtClean="0"/>
              <a:t>Cuenca y de resto.</a:t>
            </a:r>
            <a:endParaRPr lang="es-ES" sz="2000" i="1" dirty="0"/>
          </a:p>
          <a:p>
            <a:pPr marL="342900" indent="-342900">
              <a:lnSpc>
                <a:spcPct val="150000"/>
              </a:lnSpc>
              <a:buFont typeface="Wingdings" pitchFamily="2" charset="2"/>
              <a:buChar char="ü"/>
            </a:pPr>
            <a:r>
              <a:rPr lang="es-ES" sz="2000" i="1" dirty="0"/>
              <a:t>Avanzar </a:t>
            </a:r>
            <a:r>
              <a:rPr lang="es-ES" sz="2000" i="1" dirty="0" smtClean="0"/>
              <a:t>con las </a:t>
            </a:r>
            <a:r>
              <a:rPr lang="es-ES" sz="2000" i="1" dirty="0"/>
              <a:t>remediación de sitios contaminados</a:t>
            </a:r>
          </a:p>
          <a:p>
            <a:pPr marL="342900" indent="-342900">
              <a:lnSpc>
                <a:spcPct val="150000"/>
              </a:lnSpc>
              <a:buFont typeface="Wingdings" pitchFamily="2" charset="2"/>
              <a:buChar char="ü"/>
            </a:pPr>
            <a:r>
              <a:rPr lang="es-AR" sz="2000" i="1" dirty="0" smtClean="0"/>
              <a:t>Atención a requerimientos del Administrado</a:t>
            </a:r>
            <a:endParaRPr lang="es-ES" sz="2000" i="1" dirty="0"/>
          </a:p>
          <a:p>
            <a:pPr marL="342900" indent="-342900">
              <a:lnSpc>
                <a:spcPct val="150000"/>
              </a:lnSpc>
              <a:buFont typeface="Wingdings" pitchFamily="2" charset="2"/>
              <a:buChar char="ü"/>
            </a:pPr>
            <a:r>
              <a:rPr lang="es-AR" sz="2000" i="1" dirty="0" smtClean="0"/>
              <a:t>Atención </a:t>
            </a:r>
            <a:r>
              <a:rPr lang="es-AR" sz="2000" i="1" dirty="0"/>
              <a:t>pronta de denuncias, </a:t>
            </a:r>
            <a:r>
              <a:rPr lang="es-AR" sz="2000" i="1" dirty="0" smtClean="0"/>
              <a:t>oficios, solicitudes </a:t>
            </a:r>
            <a:r>
              <a:rPr lang="es-AR" sz="2000" i="1" dirty="0"/>
              <a:t>de </a:t>
            </a:r>
            <a:r>
              <a:rPr lang="es-AR" sz="2000" i="1" dirty="0" smtClean="0"/>
              <a:t>información y de la demanda de gestión de los administrados</a:t>
            </a:r>
          </a:p>
          <a:p>
            <a:pPr marL="342900" indent="-342900">
              <a:lnSpc>
                <a:spcPct val="150000"/>
              </a:lnSpc>
              <a:buFont typeface="Wingdings" pitchFamily="2" charset="2"/>
              <a:buChar char="ü"/>
            </a:pPr>
            <a:r>
              <a:rPr lang="es-AR" sz="2000" i="1" dirty="0" smtClean="0"/>
              <a:t>Balance de masas (</a:t>
            </a:r>
            <a:r>
              <a:rPr lang="es-AR" sz="2000" i="1" dirty="0" err="1" smtClean="0"/>
              <a:t>neteo</a:t>
            </a:r>
            <a:r>
              <a:rPr lang="es-AR" sz="2000" i="1" dirty="0" smtClean="0"/>
              <a:t> de acopio y disposición de líquidos y vertidos)</a:t>
            </a:r>
          </a:p>
        </p:txBody>
      </p:sp>
    </p:spTree>
    <p:extLst>
      <p:ext uri="{BB962C8B-B14F-4D97-AF65-F5344CB8AC3E}">
        <p14:creationId xmlns:p14="http://schemas.microsoft.com/office/powerpoint/2010/main" val="212142926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s-ES" dirty="0" smtClean="0"/>
              <a:t>Requieren </a:t>
            </a:r>
            <a:r>
              <a:rPr lang="es-ES" dirty="0"/>
              <a:t>un tratamiento diferenciado </a:t>
            </a:r>
            <a:r>
              <a:rPr lang="es-ES" dirty="0" smtClean="0"/>
              <a:t>por diversos criterios:</a:t>
            </a:r>
          </a:p>
          <a:p>
            <a:pPr lvl="1"/>
            <a:r>
              <a:rPr lang="es-ES" dirty="0"/>
              <a:t>C</a:t>
            </a:r>
            <a:r>
              <a:rPr lang="es-ES" dirty="0" smtClean="0"/>
              <a:t>arga másica</a:t>
            </a:r>
          </a:p>
          <a:p>
            <a:pPr lvl="1"/>
            <a:r>
              <a:rPr lang="es-ES" dirty="0"/>
              <a:t>C</a:t>
            </a:r>
            <a:r>
              <a:rPr lang="es-ES" dirty="0" smtClean="0"/>
              <a:t>aracterísticas </a:t>
            </a:r>
            <a:r>
              <a:rPr lang="es-ES" dirty="0"/>
              <a:t>de sus </a:t>
            </a:r>
            <a:r>
              <a:rPr lang="es-ES" dirty="0" smtClean="0"/>
              <a:t>efluentes</a:t>
            </a:r>
          </a:p>
          <a:p>
            <a:pPr lvl="1"/>
            <a:r>
              <a:rPr lang="es-ES" dirty="0"/>
              <a:t>P</a:t>
            </a:r>
            <a:r>
              <a:rPr lang="es-ES" dirty="0" smtClean="0"/>
              <a:t>osible </a:t>
            </a:r>
            <a:r>
              <a:rPr lang="es-ES" dirty="0"/>
              <a:t>presencia de pasivos </a:t>
            </a:r>
            <a:r>
              <a:rPr lang="es-ES" dirty="0" smtClean="0"/>
              <a:t>ambientales.</a:t>
            </a:r>
            <a:endParaRPr lang="es-AR" dirty="0"/>
          </a:p>
          <a:p>
            <a:r>
              <a:rPr lang="es-ES" dirty="0" smtClean="0"/>
              <a:t>Estados:</a:t>
            </a:r>
          </a:p>
          <a:p>
            <a:pPr lvl="1"/>
            <a:r>
              <a:rPr lang="es-ES" dirty="0" smtClean="0"/>
              <a:t>Agentes Contaminantes</a:t>
            </a:r>
          </a:p>
          <a:p>
            <a:pPr lvl="1"/>
            <a:r>
              <a:rPr lang="es-ES" dirty="0" smtClean="0"/>
              <a:t>Reconvertidos</a:t>
            </a:r>
          </a:p>
          <a:p>
            <a:pPr lvl="1"/>
            <a:r>
              <a:rPr lang="es-ES" dirty="0" smtClean="0"/>
              <a:t>En análisis</a:t>
            </a:r>
            <a:endParaRPr lang="es-AR" dirty="0"/>
          </a:p>
          <a:p>
            <a:r>
              <a:rPr lang="es-ES" dirty="0"/>
              <a:t>Como resultado de las tareas de fiscalización y adecuación ambiental, el listado podrá incorporar nuevos establecimientos </a:t>
            </a:r>
            <a:r>
              <a:rPr lang="es-ES" dirty="0" smtClean="0"/>
              <a:t>como </a:t>
            </a:r>
            <a:r>
              <a:rPr lang="es-ES" dirty="0"/>
              <a:t>“dar de baja” otros donde se constató la adecuación </a:t>
            </a:r>
            <a:r>
              <a:rPr lang="es-ES" dirty="0" smtClean="0"/>
              <a:t>ambiental o por otras razones.</a:t>
            </a:r>
            <a:endParaRPr lang="es-AR" dirty="0"/>
          </a:p>
        </p:txBody>
      </p:sp>
      <p:sp>
        <p:nvSpPr>
          <p:cNvPr id="4" name="2 CuadroTexto"/>
          <p:cNvSpPr txBox="1"/>
          <p:nvPr/>
        </p:nvSpPr>
        <p:spPr>
          <a:xfrm>
            <a:off x="0" y="308027"/>
            <a:ext cx="12192000" cy="52322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s-AR" sz="2800" b="1" dirty="0" smtClean="0"/>
              <a:t>Establecimientos </a:t>
            </a:r>
            <a:r>
              <a:rPr lang="es-AR" sz="2800" b="1" dirty="0"/>
              <a:t>de mayor relevancia </a:t>
            </a:r>
            <a:r>
              <a:rPr lang="es-AR" sz="2800" b="1" dirty="0" smtClean="0"/>
              <a:t>ambiental</a:t>
            </a:r>
            <a:endParaRPr lang="es-AR" sz="2800" dirty="0"/>
          </a:p>
        </p:txBody>
      </p:sp>
    </p:spTree>
    <p:extLst>
      <p:ext uri="{BB962C8B-B14F-4D97-AF65-F5344CB8AC3E}">
        <p14:creationId xmlns:p14="http://schemas.microsoft.com/office/powerpoint/2010/main" val="2512758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CuadroTexto"/>
          <p:cNvSpPr txBox="1"/>
          <p:nvPr/>
        </p:nvSpPr>
        <p:spPr>
          <a:xfrm>
            <a:off x="0" y="308027"/>
            <a:ext cx="12192000" cy="47705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marL="457200" indent="-457200" algn="ctr">
              <a:buFont typeface="+mj-lt"/>
              <a:buAutoNum type="arabicPeriod" startAt="2"/>
            </a:pPr>
            <a:r>
              <a:rPr lang="es-ES" sz="2500" b="1" dirty="0" smtClean="0">
                <a:solidFill>
                  <a:schemeClr val="dk1"/>
                </a:solidFill>
                <a:latin typeface="Calibri"/>
                <a:ea typeface="Calibri"/>
                <a:cs typeface="Calibri"/>
              </a:rPr>
              <a:t>Foco </a:t>
            </a:r>
            <a:r>
              <a:rPr lang="es-ES" sz="2500" b="1" dirty="0">
                <a:solidFill>
                  <a:schemeClr val="dk1"/>
                </a:solidFill>
                <a:latin typeface="Calibri"/>
                <a:ea typeface="Calibri"/>
                <a:cs typeface="Calibri"/>
              </a:rPr>
              <a:t>en </a:t>
            </a:r>
            <a:r>
              <a:rPr lang="es-ES" sz="2500" b="1" dirty="0" smtClean="0">
                <a:solidFill>
                  <a:schemeClr val="dk1"/>
                </a:solidFill>
                <a:latin typeface="Calibri"/>
                <a:ea typeface="Calibri"/>
                <a:cs typeface="Calibri"/>
              </a:rPr>
              <a:t>ESP, </a:t>
            </a:r>
            <a:r>
              <a:rPr lang="es-ES" sz="2500" b="1" dirty="0">
                <a:solidFill>
                  <a:schemeClr val="dk1"/>
                </a:solidFill>
                <a:latin typeface="Calibri"/>
                <a:ea typeface="Calibri"/>
                <a:cs typeface="Calibri"/>
              </a:rPr>
              <a:t>Constatación de </a:t>
            </a:r>
            <a:r>
              <a:rPr lang="es-ES" sz="2500" b="1" dirty="0" smtClean="0">
                <a:solidFill>
                  <a:schemeClr val="dk1"/>
                </a:solidFill>
                <a:latin typeface="Calibri"/>
                <a:ea typeface="Calibri"/>
                <a:cs typeface="Calibri"/>
              </a:rPr>
              <a:t>Clausuras </a:t>
            </a:r>
            <a:r>
              <a:rPr lang="es-ES" sz="2500" b="1" dirty="0">
                <a:solidFill>
                  <a:schemeClr val="dk1"/>
                </a:solidFill>
                <a:latin typeface="Calibri"/>
                <a:ea typeface="Calibri"/>
                <a:cs typeface="Calibri"/>
              </a:rPr>
              <a:t>y Proyectos </a:t>
            </a:r>
            <a:r>
              <a:rPr lang="es-ES" sz="2500" b="1" dirty="0" smtClean="0">
                <a:solidFill>
                  <a:schemeClr val="dk1"/>
                </a:solidFill>
                <a:latin typeface="Calibri"/>
                <a:ea typeface="Calibri"/>
                <a:cs typeface="Calibri"/>
              </a:rPr>
              <a:t>específicos</a:t>
            </a:r>
            <a:endParaRPr lang="es-ES" sz="2500" b="1" dirty="0">
              <a:solidFill>
                <a:schemeClr val="dk1"/>
              </a:solidFill>
              <a:latin typeface="Calibri"/>
              <a:ea typeface="Calibri"/>
              <a:cs typeface="Calibri"/>
            </a:endParaRPr>
          </a:p>
        </p:txBody>
      </p:sp>
      <p:pic>
        <p:nvPicPr>
          <p:cNvPr id="11" name="Shape 145"/>
          <p:cNvPicPr preferRelativeResize="0"/>
          <p:nvPr/>
        </p:nvPicPr>
        <p:blipFill rotWithShape="1">
          <a:blip r:embed="rId3">
            <a:alphaModFix/>
          </a:blip>
          <a:srcRect l="83327" b="24705"/>
          <a:stretch/>
        </p:blipFill>
        <p:spPr>
          <a:xfrm>
            <a:off x="10197193" y="6156795"/>
            <a:ext cx="1994807" cy="687114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9 Rectángulo"/>
          <p:cNvSpPr/>
          <p:nvPr/>
        </p:nvSpPr>
        <p:spPr>
          <a:xfrm>
            <a:off x="749300" y="785081"/>
            <a:ext cx="10693400" cy="54476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Font typeface="Wingdings" pitchFamily="2" charset="2"/>
              <a:buChar char="ü"/>
            </a:pPr>
            <a:endParaRPr lang="es-AR" sz="2400" dirty="0" smtClean="0"/>
          </a:p>
          <a:p>
            <a:pPr marL="342900" indent="-342900">
              <a:lnSpc>
                <a:spcPct val="150000"/>
              </a:lnSpc>
              <a:buFont typeface="Wingdings" pitchFamily="2" charset="2"/>
              <a:buChar char="ü"/>
            </a:pPr>
            <a:r>
              <a:rPr lang="es-AR" sz="2400" dirty="0" smtClean="0"/>
              <a:t>ESP </a:t>
            </a:r>
            <a:r>
              <a:rPr lang="es-AR" sz="2400" dirty="0"/>
              <a:t>(Equipos </a:t>
            </a:r>
            <a:r>
              <a:rPr lang="es-AR" sz="2400" dirty="0" smtClean="0"/>
              <a:t>inter-coordinación</a:t>
            </a:r>
            <a:r>
              <a:rPr lang="es-AR" sz="2400" dirty="0"/>
              <a:t>. 8 Equipos de </a:t>
            </a:r>
            <a:r>
              <a:rPr lang="es-AR" sz="2400" dirty="0" smtClean="0"/>
              <a:t>trabajo):</a:t>
            </a:r>
          </a:p>
          <a:p>
            <a:pPr marL="342900" indent="-342900">
              <a:lnSpc>
                <a:spcPct val="150000"/>
              </a:lnSpc>
              <a:buFont typeface="Wingdings" pitchFamily="2" charset="2"/>
              <a:buChar char="ü"/>
            </a:pPr>
            <a:endParaRPr lang="es-AR" sz="2400" dirty="0"/>
          </a:p>
          <a:p>
            <a:pPr marL="342900" indent="-342900">
              <a:lnSpc>
                <a:spcPct val="150000"/>
              </a:lnSpc>
              <a:buFont typeface="Wingdings" pitchFamily="2" charset="2"/>
              <a:buChar char="ü"/>
            </a:pPr>
            <a:endParaRPr lang="es-AR" sz="2400" dirty="0" smtClean="0"/>
          </a:p>
          <a:p>
            <a:pPr marL="342900" indent="-342900">
              <a:lnSpc>
                <a:spcPct val="150000"/>
              </a:lnSpc>
              <a:buFont typeface="Wingdings" pitchFamily="2" charset="2"/>
              <a:buChar char="ü"/>
            </a:pPr>
            <a:endParaRPr lang="es-AR" sz="2400" dirty="0"/>
          </a:p>
          <a:p>
            <a:pPr marL="342900" indent="-342900">
              <a:lnSpc>
                <a:spcPct val="150000"/>
              </a:lnSpc>
              <a:buFont typeface="Wingdings" pitchFamily="2" charset="2"/>
              <a:buChar char="ü"/>
            </a:pPr>
            <a:endParaRPr lang="es-AR" sz="2400" dirty="0" smtClean="0"/>
          </a:p>
          <a:p>
            <a:pPr marL="342900" indent="-342900">
              <a:lnSpc>
                <a:spcPct val="150000"/>
              </a:lnSpc>
              <a:buFont typeface="Wingdings" pitchFamily="2" charset="2"/>
              <a:buChar char="ü"/>
            </a:pPr>
            <a:endParaRPr lang="es-AR" sz="2400" dirty="0"/>
          </a:p>
          <a:p>
            <a:pPr marL="342900" indent="-342900">
              <a:lnSpc>
                <a:spcPct val="150000"/>
              </a:lnSpc>
              <a:buFont typeface="Wingdings" pitchFamily="2" charset="2"/>
              <a:buChar char="ü"/>
            </a:pPr>
            <a:endParaRPr lang="es-AR" sz="2400" dirty="0" smtClean="0"/>
          </a:p>
          <a:p>
            <a:pPr marL="342900" indent="-342900">
              <a:lnSpc>
                <a:spcPct val="150000"/>
              </a:lnSpc>
              <a:buFont typeface="Wingdings" pitchFamily="2" charset="2"/>
              <a:buChar char="ü"/>
            </a:pPr>
            <a:endParaRPr lang="es-AR" sz="2400" dirty="0" smtClean="0"/>
          </a:p>
          <a:p>
            <a:endParaRPr lang="es-ES" sz="2400" i="1" dirty="0"/>
          </a:p>
        </p:txBody>
      </p:sp>
      <p:graphicFrame>
        <p:nvGraphicFramePr>
          <p:cNvPr id="6" name="Tabla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06161685"/>
              </p:ext>
            </p:extLst>
          </p:nvPr>
        </p:nvGraphicFramePr>
        <p:xfrm>
          <a:off x="1479232" y="1967301"/>
          <a:ext cx="8813496" cy="368287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163384"/>
                <a:gridCol w="1560085"/>
                <a:gridCol w="1450485"/>
                <a:gridCol w="1944904"/>
                <a:gridCol w="1694638"/>
              </a:tblGrid>
              <a:tr h="40804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1400" dirty="0">
                          <a:effectLst/>
                        </a:rPr>
                        <a:t>Equipo</a:t>
                      </a:r>
                      <a:endParaRPr lang="es-E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1400" dirty="0">
                          <a:effectLst/>
                        </a:rPr>
                        <a:t># de </a:t>
                      </a:r>
                      <a:r>
                        <a:rPr lang="es-ES" sz="1400" dirty="0" err="1">
                          <a:effectLst/>
                        </a:rPr>
                        <a:t>Est</a:t>
                      </a:r>
                      <a:r>
                        <a:rPr lang="es-ES" sz="1400" dirty="0">
                          <a:effectLst/>
                        </a:rPr>
                        <a:t>.</a:t>
                      </a:r>
                      <a:endParaRPr lang="es-E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1400" dirty="0" smtClean="0">
                          <a:effectLst/>
                        </a:rPr>
                        <a:t>Realizadas</a:t>
                      </a:r>
                      <a:endParaRPr lang="es-E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ES" sz="1400" b="1" i="0" u="none" strike="noStrike" cap="none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Informes entregados</a:t>
                      </a:r>
                      <a:endParaRPr lang="es-ES" sz="1400" b="1" i="0" u="none" strike="noStrike" cap="none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  <a:sym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AR" sz="1400" b="1" i="0" u="none" strike="noStrike" cap="none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Próximas entregas Oct</a:t>
                      </a:r>
                      <a:r>
                        <a:rPr lang="es-AR" sz="1400" b="1" i="0" u="none" strike="noStrike" cap="none" baseline="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 16’</a:t>
                      </a:r>
                      <a:endParaRPr lang="es-ES" sz="1400" b="1" i="0" u="none" strike="noStrike" cap="none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  <a:sym typeface="Arial"/>
                      </a:endParaRPr>
                    </a:p>
                  </a:txBody>
                  <a:tcPr marL="68580" marR="68580" marT="0" marB="0" anchor="ctr"/>
                </a:tc>
              </a:tr>
              <a:tr h="29203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AR" sz="1400" dirty="0">
                          <a:effectLst/>
                        </a:rPr>
                        <a:t>Químicas</a:t>
                      </a:r>
                      <a:endParaRPr lang="es-E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1400" dirty="0" smtClean="0">
                          <a:effectLst/>
                        </a:rPr>
                        <a:t>26</a:t>
                      </a:r>
                      <a:endParaRPr lang="es-E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1400" dirty="0" smtClean="0">
                          <a:effectLst/>
                        </a:rPr>
                        <a:t>7</a:t>
                      </a:r>
                      <a:endParaRPr lang="es-E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ES" sz="1400" b="0" i="0" u="none" strike="noStrike" cap="non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2</a:t>
                      </a:r>
                      <a:endParaRPr lang="es-ES" sz="1400" b="0" i="0" u="none" strike="noStrike" cap="none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  <a:sym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ES" sz="1400" b="0" i="0" u="none" strike="noStrike" cap="non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4</a:t>
                      </a:r>
                      <a:endParaRPr lang="es-ES" sz="1400" b="0" i="0" u="none" strike="noStrike" cap="none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  <a:sym typeface="Arial"/>
                      </a:endParaRPr>
                    </a:p>
                  </a:txBody>
                  <a:tcPr marL="68580" marR="68580" marT="0" marB="0" anchor="ctr"/>
                </a:tc>
              </a:tr>
              <a:tr h="19870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AR" sz="1400" dirty="0">
                          <a:effectLst/>
                        </a:rPr>
                        <a:t>Agroindustrias</a:t>
                      </a:r>
                      <a:endParaRPr lang="es-E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1400" dirty="0" smtClean="0">
                          <a:effectLst/>
                        </a:rPr>
                        <a:t>31</a:t>
                      </a:r>
                      <a:endParaRPr lang="es-E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1400" dirty="0" smtClean="0">
                          <a:effectLst/>
                        </a:rPr>
                        <a:t>9</a:t>
                      </a:r>
                      <a:endParaRPr lang="es-E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ES" sz="1400" b="0" i="0" u="none" strike="noStrike" cap="non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1</a:t>
                      </a:r>
                      <a:endParaRPr lang="es-ES" sz="1400" b="0" i="0" u="none" strike="noStrike" cap="none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  <a:sym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ES" sz="1400" b="0" i="0" u="none" strike="noStrike" cap="non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6</a:t>
                      </a:r>
                      <a:endParaRPr lang="es-ES" sz="1400" b="0" i="0" u="none" strike="noStrike" cap="none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  <a:sym typeface="Arial"/>
                      </a:endParaRPr>
                    </a:p>
                  </a:txBody>
                  <a:tcPr marL="68580" marR="68580" marT="0" marB="0" anchor="ctr"/>
                </a:tc>
              </a:tr>
              <a:tr h="61738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AR" sz="1400" dirty="0">
                          <a:effectLst/>
                        </a:rPr>
                        <a:t>Dock Sud</a:t>
                      </a:r>
                      <a:endParaRPr lang="es-E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1400" dirty="0" smtClean="0">
                          <a:effectLst/>
                        </a:rPr>
                        <a:t>20</a:t>
                      </a:r>
                      <a:endParaRPr lang="es-E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1400" dirty="0" smtClean="0">
                          <a:effectLst/>
                        </a:rPr>
                        <a:t>7</a:t>
                      </a:r>
                      <a:endParaRPr lang="es-E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ES" sz="1400" b="0" i="0" u="none" strike="noStrike" cap="non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1</a:t>
                      </a:r>
                      <a:endParaRPr lang="es-ES" sz="1400" b="0" i="0" u="none" strike="noStrike" cap="none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  <a:sym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ES" sz="1400" b="0" i="0" u="none" strike="noStrike" cap="non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5</a:t>
                      </a:r>
                      <a:endParaRPr lang="es-ES" sz="1400" b="0" i="0" u="none" strike="noStrike" cap="none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  <a:sym typeface="Arial"/>
                      </a:endParaRPr>
                    </a:p>
                  </a:txBody>
                  <a:tcPr marL="68580" marR="68580" marT="0" marB="0" anchor="ctr"/>
                </a:tc>
              </a:tr>
              <a:tr h="19870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AR" sz="1400" dirty="0" err="1">
                          <a:effectLst/>
                        </a:rPr>
                        <a:t>Ezeiza</a:t>
                      </a:r>
                      <a:endParaRPr lang="es-E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1400" dirty="0" smtClean="0">
                          <a:effectLst/>
                        </a:rPr>
                        <a:t>19</a:t>
                      </a:r>
                      <a:endParaRPr lang="es-E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14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9</a:t>
                      </a:r>
                      <a:endParaRPr lang="es-E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ES" sz="1400" b="0" i="0" u="none" strike="noStrike" cap="non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2</a:t>
                      </a:r>
                      <a:endParaRPr lang="es-ES" sz="1400" b="0" i="0" u="none" strike="noStrike" cap="none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  <a:sym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ES" sz="1400" b="0" i="0" u="none" strike="noStrike" cap="non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3</a:t>
                      </a:r>
                      <a:endParaRPr lang="es-ES" sz="1400" b="0" i="0" u="none" strike="noStrike" cap="none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  <a:sym typeface="Arial"/>
                      </a:endParaRPr>
                    </a:p>
                  </a:txBody>
                  <a:tcPr marL="68580" marR="68580" marT="0" marB="0" anchor="ctr"/>
                </a:tc>
              </a:tr>
              <a:tr h="40804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AR" sz="1400" dirty="0" err="1">
                          <a:effectLst/>
                        </a:rPr>
                        <a:t>Galvanoplatías</a:t>
                      </a:r>
                      <a:r>
                        <a:rPr lang="es-AR" sz="1400" dirty="0">
                          <a:effectLst/>
                        </a:rPr>
                        <a:t>/Textiles</a:t>
                      </a:r>
                      <a:endParaRPr lang="es-E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1400" dirty="0" smtClean="0">
                          <a:effectLst/>
                        </a:rPr>
                        <a:t>31</a:t>
                      </a:r>
                      <a:endParaRPr lang="es-E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1400" dirty="0" smtClean="0">
                          <a:effectLst/>
                        </a:rPr>
                        <a:t>10</a:t>
                      </a:r>
                      <a:endParaRPr lang="es-ES" sz="14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ES" sz="1400" b="0" i="0" u="none" strike="noStrike" cap="non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1</a:t>
                      </a:r>
                      <a:endParaRPr lang="es-ES" sz="1400" b="0" i="0" u="none" strike="noStrike" cap="none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  <a:sym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ES" sz="1400" b="0" i="0" u="none" strike="noStrike" cap="non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7</a:t>
                      </a:r>
                      <a:endParaRPr lang="es-ES" sz="1400" b="0" i="0" u="none" strike="noStrike" cap="none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  <a:sym typeface="Arial"/>
                      </a:endParaRPr>
                    </a:p>
                  </a:txBody>
                  <a:tcPr marL="68580" marR="68580" marT="0" marB="0" anchor="ctr"/>
                </a:tc>
              </a:tr>
              <a:tr h="40804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AR" sz="1400" dirty="0">
                          <a:effectLst/>
                        </a:rPr>
                        <a:t>Mataderos/Frigoríficos</a:t>
                      </a:r>
                      <a:endParaRPr lang="es-E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1400" dirty="0" smtClean="0">
                          <a:effectLst/>
                        </a:rPr>
                        <a:t>29</a:t>
                      </a:r>
                      <a:endParaRPr lang="es-E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1400" dirty="0">
                          <a:solidFill>
                            <a:schemeClr val="tx1"/>
                          </a:solidFill>
                          <a:effectLst/>
                        </a:rPr>
                        <a:t>13</a:t>
                      </a:r>
                      <a:endParaRPr lang="es-ES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ES" sz="1400" b="0" i="0" u="none" strike="noStrike" cap="non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3</a:t>
                      </a:r>
                      <a:endParaRPr lang="es-ES" sz="1400" b="0" i="0" u="none" strike="noStrike" cap="none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  <a:sym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ES" sz="1400" b="0" i="0" u="none" strike="noStrike" cap="non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3</a:t>
                      </a:r>
                      <a:endParaRPr lang="es-ES" sz="1400" b="0" i="0" u="none" strike="noStrike" cap="none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  <a:sym typeface="Arial"/>
                      </a:endParaRPr>
                    </a:p>
                  </a:txBody>
                  <a:tcPr marL="68580" marR="68580" marT="0" marB="0" anchor="ctr"/>
                </a:tc>
              </a:tr>
              <a:tr h="40804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AR" sz="1400" dirty="0" err="1">
                          <a:effectLst/>
                        </a:rPr>
                        <a:t>Farma</a:t>
                      </a:r>
                      <a:r>
                        <a:rPr lang="es-AR" sz="1400" dirty="0">
                          <a:effectLst/>
                        </a:rPr>
                        <a:t>/Empresas de colectivos</a:t>
                      </a:r>
                      <a:endParaRPr lang="es-E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1400" dirty="0" smtClean="0">
                          <a:effectLst/>
                        </a:rPr>
                        <a:t>26</a:t>
                      </a:r>
                      <a:endParaRPr lang="es-E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1400" dirty="0" smtClean="0">
                          <a:effectLst/>
                        </a:rPr>
                        <a:t>13</a:t>
                      </a:r>
                      <a:endParaRPr lang="es-E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ES" sz="1400" b="0" i="0" u="none" strike="noStrike" cap="non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8</a:t>
                      </a:r>
                      <a:endParaRPr lang="es-ES" sz="1400" b="0" i="0" u="none" strike="noStrike" cap="none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  <a:sym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ES" sz="1400" b="0" i="0" u="none" strike="noStrike" cap="non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4</a:t>
                      </a:r>
                      <a:endParaRPr lang="es-ES" sz="1400" b="0" i="0" u="none" strike="noStrike" cap="none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  <a:sym typeface="Arial"/>
                      </a:endParaRPr>
                    </a:p>
                  </a:txBody>
                  <a:tcPr marL="68580" marR="68580" marT="0" marB="0" anchor="ctr"/>
                </a:tc>
              </a:tr>
              <a:tr h="20402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AR" sz="1400" dirty="0">
                          <a:effectLst/>
                        </a:rPr>
                        <a:t>Curtiembres</a:t>
                      </a:r>
                      <a:endParaRPr lang="es-E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1400" dirty="0" smtClean="0">
                          <a:effectLst/>
                        </a:rPr>
                        <a:t>37</a:t>
                      </a:r>
                      <a:endParaRPr lang="es-E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AR" sz="14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6</a:t>
                      </a:r>
                      <a:endParaRPr lang="es-E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ES" sz="1400" b="0" i="0" u="none" strike="noStrike" cap="non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4</a:t>
                      </a:r>
                      <a:endParaRPr lang="es-ES" sz="1400" b="0" i="0" u="none" strike="noStrike" cap="none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  <a:sym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ES" sz="1400" b="0" i="0" u="none" strike="noStrike" cap="non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2</a:t>
                      </a:r>
                      <a:endParaRPr lang="es-ES" sz="1400" b="0" i="0" u="none" strike="noStrike" cap="none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  <a:sym typeface="Arial"/>
                      </a:endParaRPr>
                    </a:p>
                  </a:txBody>
                  <a:tcPr marL="68580" marR="68580" marT="0" marB="0" anchor="ctr"/>
                </a:tc>
              </a:tr>
              <a:tr h="35938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AR" sz="18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TOTALES</a:t>
                      </a:r>
                      <a:endParaRPr lang="es-E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AR" sz="1800" b="1" i="0" u="none" strike="noStrike" cap="none" dirty="0" smtClean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  <a:sym typeface="Arial"/>
                        </a:rPr>
                        <a:t>218</a:t>
                      </a:r>
                      <a:endParaRPr lang="es-ES" sz="1800" b="1" i="0" u="none" strike="noStrike" cap="none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  <a:sym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AR" sz="1800" b="1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74</a:t>
                      </a:r>
                      <a:endParaRPr lang="es-ES" sz="1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AR" sz="1800" b="1" i="0" u="none" strike="noStrike" cap="none" dirty="0" smtClean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  <a:sym typeface="Arial"/>
                        </a:rPr>
                        <a:t>22</a:t>
                      </a:r>
                      <a:endParaRPr lang="es-ES" sz="1800" b="1" i="0" u="none" strike="noStrike" cap="none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  <a:sym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AR" sz="1800" b="1" i="0" u="none" strike="noStrike" cap="none" dirty="0" smtClean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  <a:sym typeface="Arial"/>
                        </a:rPr>
                        <a:t>34</a:t>
                      </a:r>
                      <a:endParaRPr lang="es-ES" sz="1800" b="1" i="0" u="none" strike="noStrike" cap="none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  <a:sym typeface="Arial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9098959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upo 3"/>
          <p:cNvGrpSpPr/>
          <p:nvPr/>
        </p:nvGrpSpPr>
        <p:grpSpPr>
          <a:xfrm>
            <a:off x="1442357" y="81642"/>
            <a:ext cx="9342184" cy="6694715"/>
            <a:chOff x="0" y="0"/>
            <a:chExt cx="4572000" cy="6694715"/>
          </a:xfrm>
        </p:grpSpPr>
        <p:sp>
          <p:nvSpPr>
            <p:cNvPr id="6" name="Rectángulo redondeado 5"/>
            <p:cNvSpPr/>
            <p:nvPr/>
          </p:nvSpPr>
          <p:spPr>
            <a:xfrm>
              <a:off x="0" y="0"/>
              <a:ext cx="4572000" cy="6694715"/>
            </a:xfrm>
            <a:prstGeom prst="round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s-ES" sz="2000" b="1" dirty="0" smtClean="0">
                  <a:solidFill>
                    <a:schemeClr val="tx1"/>
                  </a:solidFill>
                </a:rPr>
                <a:t>SUBPRODUCTOS GANADEROS ESTABLECIMIENTOS A</a:t>
              </a:r>
              <a:r>
                <a:rPr lang="es-ES" sz="2000" b="1" baseline="0" dirty="0" smtClean="0">
                  <a:solidFill>
                    <a:schemeClr val="tx1"/>
                  </a:solidFill>
                </a:rPr>
                <a:t>C</a:t>
              </a:r>
              <a:endParaRPr lang="es-ES" sz="2000" b="1" dirty="0">
                <a:solidFill>
                  <a:schemeClr val="tx1"/>
                </a:solidFill>
              </a:endParaRPr>
            </a:p>
          </p:txBody>
        </p:sp>
        <p:sp>
          <p:nvSpPr>
            <p:cNvPr id="8" name="Elipse 7"/>
            <p:cNvSpPr/>
            <p:nvPr/>
          </p:nvSpPr>
          <p:spPr>
            <a:xfrm>
              <a:off x="2551419" y="1306284"/>
              <a:ext cx="1788459" cy="1864176"/>
            </a:xfrm>
            <a:prstGeom prst="ellipse">
              <a:avLst/>
            </a:prstGeom>
            <a:solidFill>
              <a:schemeClr val="accent4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s-ES" sz="1600" b="1" dirty="0">
                  <a:solidFill>
                    <a:schemeClr val="tx1"/>
                  </a:solidFill>
                </a:rPr>
                <a:t>Refinerías de Grasas y </a:t>
              </a:r>
              <a:r>
                <a:rPr lang="es-ES" sz="1600" b="1" dirty="0" smtClean="0">
                  <a:solidFill>
                    <a:schemeClr val="tx1"/>
                  </a:solidFill>
                </a:rPr>
                <a:t>Aceites</a:t>
              </a:r>
            </a:p>
            <a:p>
              <a:pPr algn="ctr"/>
              <a:r>
                <a:rPr lang="es-ES" sz="1600" b="1" dirty="0">
                  <a:solidFill>
                    <a:schemeClr val="tx1"/>
                  </a:solidFill>
                </a:rPr>
                <a:t>4</a:t>
              </a:r>
            </a:p>
          </p:txBody>
        </p:sp>
        <p:sp>
          <p:nvSpPr>
            <p:cNvPr id="9" name="Elipse 8"/>
            <p:cNvSpPr/>
            <p:nvPr/>
          </p:nvSpPr>
          <p:spPr>
            <a:xfrm>
              <a:off x="2658831" y="4450018"/>
              <a:ext cx="1835680" cy="1845128"/>
            </a:xfrm>
            <a:prstGeom prst="ellipse">
              <a:avLst/>
            </a:prstGeom>
            <a:solidFill>
              <a:srgbClr val="92D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s-ES" sz="1600" b="1" dirty="0">
                  <a:solidFill>
                    <a:schemeClr val="tx1"/>
                  </a:solidFill>
                </a:rPr>
                <a:t>Productores de </a:t>
              </a:r>
              <a:r>
                <a:rPr lang="es-ES" sz="1600" b="1" dirty="0" smtClean="0">
                  <a:solidFill>
                    <a:schemeClr val="tx1"/>
                  </a:solidFill>
                </a:rPr>
                <a:t>Sebo</a:t>
              </a:r>
            </a:p>
            <a:p>
              <a:pPr algn="ctr"/>
              <a:r>
                <a:rPr lang="es-ES" sz="1600" b="1" dirty="0">
                  <a:solidFill>
                    <a:schemeClr val="tx1"/>
                  </a:solidFill>
                </a:rPr>
                <a:t>5</a:t>
              </a:r>
            </a:p>
          </p:txBody>
        </p:sp>
        <p:sp>
          <p:nvSpPr>
            <p:cNvPr id="7" name="Elipse 6"/>
            <p:cNvSpPr/>
            <p:nvPr/>
          </p:nvSpPr>
          <p:spPr>
            <a:xfrm>
              <a:off x="1142999" y="2653391"/>
              <a:ext cx="2545901" cy="2360839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s-ES" sz="1600" b="1" dirty="0">
                  <a:solidFill>
                    <a:schemeClr val="tx1"/>
                  </a:solidFill>
                </a:rPr>
                <a:t>Fabricantes de Harinas de Carne y de Carne y </a:t>
              </a:r>
              <a:r>
                <a:rPr lang="es-ES" sz="1600" b="1" dirty="0" smtClean="0">
                  <a:solidFill>
                    <a:schemeClr val="tx1"/>
                  </a:solidFill>
                </a:rPr>
                <a:t>Hueso</a:t>
              </a:r>
            </a:p>
            <a:p>
              <a:pPr algn="ctr"/>
              <a:r>
                <a:rPr lang="es-ES" sz="1600" b="1" dirty="0">
                  <a:solidFill>
                    <a:schemeClr val="tx1"/>
                  </a:solidFill>
                </a:rPr>
                <a:t>5</a:t>
              </a:r>
            </a:p>
          </p:txBody>
        </p:sp>
        <p:sp>
          <p:nvSpPr>
            <p:cNvPr id="10" name="Elipse 9"/>
            <p:cNvSpPr/>
            <p:nvPr/>
          </p:nvSpPr>
          <p:spPr>
            <a:xfrm>
              <a:off x="414418" y="1372475"/>
              <a:ext cx="1758043" cy="1906280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s-ES" sz="1600" b="1" dirty="0">
                  <a:solidFill>
                    <a:schemeClr val="tx1"/>
                  </a:solidFill>
                </a:rPr>
                <a:t>Fabricantes de </a:t>
              </a:r>
              <a:r>
                <a:rPr lang="es-ES" sz="1600" b="1" dirty="0" smtClean="0">
                  <a:solidFill>
                    <a:schemeClr val="tx1"/>
                  </a:solidFill>
                </a:rPr>
                <a:t>Jabones</a:t>
              </a:r>
            </a:p>
            <a:p>
              <a:pPr algn="ctr"/>
              <a:r>
                <a:rPr lang="es-ES" sz="1600" b="1" dirty="0">
                  <a:solidFill>
                    <a:schemeClr val="tx1"/>
                  </a:solidFill>
                </a:rPr>
                <a:t>2</a:t>
              </a:r>
            </a:p>
          </p:txBody>
        </p:sp>
        <p:sp>
          <p:nvSpPr>
            <p:cNvPr id="11" name="Elipse 10"/>
            <p:cNvSpPr/>
            <p:nvPr/>
          </p:nvSpPr>
          <p:spPr>
            <a:xfrm>
              <a:off x="385082" y="4450018"/>
              <a:ext cx="1888667" cy="2048748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s-ES" sz="1600" b="1" dirty="0">
                  <a:solidFill>
                    <a:schemeClr val="tx1"/>
                  </a:solidFill>
                </a:rPr>
                <a:t>Fabricantes de </a:t>
              </a:r>
              <a:r>
                <a:rPr lang="es-ES" sz="1600" b="1" dirty="0" smtClean="0">
                  <a:solidFill>
                    <a:schemeClr val="tx1"/>
                  </a:solidFill>
                </a:rPr>
                <a:t>margarina</a:t>
              </a:r>
            </a:p>
            <a:p>
              <a:pPr algn="ctr"/>
              <a:r>
                <a:rPr lang="es-ES" sz="1600" b="1" dirty="0" smtClean="0">
                  <a:solidFill>
                    <a:schemeClr val="tx1"/>
                  </a:solidFill>
                </a:rPr>
                <a:t>2</a:t>
              </a:r>
              <a:endParaRPr lang="es-ES" sz="1600" b="1" dirty="0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64637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/>
              <a:t>Análisis en base a los usos proyectados de </a:t>
            </a:r>
            <a:r>
              <a:rPr lang="es-ES" dirty="0"/>
              <a:t>los cursos receptores </a:t>
            </a:r>
            <a:r>
              <a:rPr lang="es-ES" dirty="0" smtClean="0"/>
              <a:t>en </a:t>
            </a:r>
            <a:r>
              <a:rPr lang="es-ES" dirty="0"/>
              <a:t>cada </a:t>
            </a:r>
            <a:r>
              <a:rPr lang="es-ES" dirty="0" err="1" smtClean="0"/>
              <a:t>subcuenca</a:t>
            </a:r>
            <a:endParaRPr lang="es-ES" dirty="0"/>
          </a:p>
          <a:p>
            <a:r>
              <a:rPr lang="es-ES" dirty="0"/>
              <a:t>Desarrollo y planificación de infraestructura para </a:t>
            </a:r>
            <a:r>
              <a:rPr lang="es-ES" dirty="0" smtClean="0"/>
              <a:t>la </a:t>
            </a:r>
            <a:r>
              <a:rPr lang="es-ES" dirty="0"/>
              <a:t>recuperación de la </a:t>
            </a:r>
            <a:r>
              <a:rPr lang="es-ES" dirty="0" smtClean="0"/>
              <a:t>Cuenca</a:t>
            </a:r>
          </a:p>
          <a:p>
            <a:r>
              <a:rPr lang="es-ES" dirty="0" smtClean="0"/>
              <a:t>Foco en la fiscalización industrial </a:t>
            </a:r>
            <a:r>
              <a:rPr lang="es-ES" dirty="0"/>
              <a:t>y </a:t>
            </a:r>
            <a:r>
              <a:rPr lang="es-ES" dirty="0" smtClean="0"/>
              <a:t>la adecuación ambiental</a:t>
            </a:r>
          </a:p>
        </p:txBody>
      </p:sp>
      <p:sp>
        <p:nvSpPr>
          <p:cNvPr id="4" name="2 CuadroTexto"/>
          <p:cNvSpPr txBox="1"/>
          <p:nvPr/>
        </p:nvSpPr>
        <p:spPr>
          <a:xfrm>
            <a:off x="0" y="-108830"/>
            <a:ext cx="12192000" cy="52322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s-ES" sz="2800" b="1" smtClean="0"/>
              <a:t>Conclusión</a:t>
            </a:r>
            <a:endParaRPr lang="es-AR" sz="2800" dirty="0"/>
          </a:p>
        </p:txBody>
      </p:sp>
    </p:spTree>
    <p:extLst>
      <p:ext uri="{BB962C8B-B14F-4D97-AF65-F5344CB8AC3E}">
        <p14:creationId xmlns:p14="http://schemas.microsoft.com/office/powerpoint/2010/main" val="2628800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3" name="19 Imagen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3926"/>
            <a:ext cx="11552349" cy="21861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4" name="20 Imagen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517" y="948268"/>
            <a:ext cx="690033" cy="6942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5" name="Shape 727"/>
          <p:cNvSpPr>
            <a:spLocks noChangeArrowheads="1"/>
          </p:cNvSpPr>
          <p:nvPr/>
        </p:nvSpPr>
        <p:spPr bwMode="auto">
          <a:xfrm>
            <a:off x="1805519" y="948268"/>
            <a:ext cx="9965772" cy="4106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00" tIns="60933" rIns="121900" bIns="60933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>
              <a:buSzPct val="25000"/>
            </a:pPr>
            <a:r>
              <a:rPr lang="es-AR" altLang="es-AR" sz="2667" b="1" dirty="0" smtClean="0">
                <a:solidFill>
                  <a:schemeClr val="bg1"/>
                </a:solidFill>
                <a:latin typeface="Arial Rounded MT Bold" panose="020F0704030504030204" pitchFamily="34" charset="0"/>
                <a:sym typeface="Arial" panose="020B0604020202020204" pitchFamily="34" charset="0"/>
              </a:rPr>
              <a:t>Creada por la Ley 26168 del 2006</a:t>
            </a:r>
            <a:endParaRPr lang="es-AR" altLang="es-AR" sz="2400" b="1" dirty="0">
              <a:solidFill>
                <a:schemeClr val="bg1"/>
              </a:solidFill>
              <a:latin typeface="Arial Rounded MT Bold" panose="020F0704030504030204" pitchFamily="34" charset="0"/>
              <a:sym typeface="Arial" panose="020B0604020202020204" pitchFamily="34" charset="0"/>
            </a:endParaRPr>
          </a:p>
        </p:txBody>
      </p:sp>
      <p:grpSp>
        <p:nvGrpSpPr>
          <p:cNvPr id="7176" name="Group 2"/>
          <p:cNvGrpSpPr>
            <a:grpSpLocks/>
          </p:cNvGrpSpPr>
          <p:nvPr/>
        </p:nvGrpSpPr>
        <p:grpSpPr bwMode="auto">
          <a:xfrm>
            <a:off x="1007534" y="2755900"/>
            <a:ext cx="10176933" cy="1405257"/>
            <a:chOff x="899592" y="2067694"/>
            <a:chExt cx="7632848" cy="1053516"/>
          </a:xfrm>
        </p:grpSpPr>
        <p:sp>
          <p:nvSpPr>
            <p:cNvPr id="2" name="TextBox 1"/>
            <p:cNvSpPr txBox="1"/>
            <p:nvPr/>
          </p:nvSpPr>
          <p:spPr>
            <a:xfrm>
              <a:off x="899592" y="2067694"/>
              <a:ext cx="2087603" cy="1053516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es-AR" sz="2133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 Rounded MT Bold"/>
                  <a:ea typeface="ＭＳ Ｐゴシック" charset="0"/>
                  <a:cs typeface="Arial Rounded MT Bold"/>
                </a:rPr>
                <a:t>Máxima autoridad ambiental en el ámbito de la cuenca</a:t>
              </a:r>
              <a:endParaRPr lang="es-AR" sz="2133" dirty="0">
                <a:solidFill>
                  <a:schemeClr val="tx1">
                    <a:lumMod val="50000"/>
                    <a:lumOff val="50000"/>
                  </a:schemeClr>
                </a:solidFill>
                <a:latin typeface="Arial Rounded MT Bold"/>
                <a:ea typeface="ＭＳ Ｐゴシック" charset="0"/>
                <a:cs typeface="Arial Rounded MT Bold"/>
              </a:endParaRPr>
            </a:p>
          </p:txBody>
        </p:sp>
        <p:sp>
          <p:nvSpPr>
            <p:cNvPr id="7181" name="TextBox 9"/>
            <p:cNvSpPr txBox="1">
              <a:spLocks noChangeArrowheads="1"/>
            </p:cNvSpPr>
            <p:nvPr/>
          </p:nvSpPr>
          <p:spPr bwMode="auto">
            <a:xfrm>
              <a:off x="3492030" y="2067694"/>
              <a:ext cx="2447972" cy="3152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9pPr>
            </a:lstStyle>
            <a:p>
              <a:pPr algn="ctr"/>
              <a:r>
                <a:rPr lang="en-US" altLang="es-AR" sz="2133" dirty="0" smtClean="0">
                  <a:solidFill>
                    <a:srgbClr val="7F7F7F"/>
                  </a:solidFill>
                  <a:latin typeface="Arial Rounded MT Bold" panose="020F0704030504030204" pitchFamily="34" charset="0"/>
                </a:rPr>
                <a:t>Autártica y áutonoma</a:t>
              </a:r>
              <a:endParaRPr lang="en-US" altLang="es-AR" sz="2133" dirty="0">
                <a:solidFill>
                  <a:srgbClr val="7F7F7F"/>
                </a:solidFill>
                <a:latin typeface="Arial Rounded MT Bold" panose="020F0704030504030204" pitchFamily="34" charset="0"/>
              </a:endParaRPr>
            </a:p>
          </p:txBody>
        </p:sp>
        <p:sp>
          <p:nvSpPr>
            <p:cNvPr id="7182" name="TextBox 10"/>
            <p:cNvSpPr txBox="1">
              <a:spLocks noChangeArrowheads="1"/>
            </p:cNvSpPr>
            <p:nvPr/>
          </p:nvSpPr>
          <p:spPr bwMode="auto">
            <a:xfrm>
              <a:off x="6444838" y="2067694"/>
              <a:ext cx="2087602" cy="10535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9pPr>
            </a:lstStyle>
            <a:p>
              <a:pPr algn="ctr"/>
              <a:r>
                <a:rPr lang="en-US" altLang="es-AR" sz="2133" dirty="0" smtClean="0">
                  <a:solidFill>
                    <a:srgbClr val="7F7F7F"/>
                  </a:solidFill>
                  <a:latin typeface="Arial Rounded MT Bold" panose="020F0704030504030204" pitchFamily="34" charset="0"/>
                </a:rPr>
                <a:t>Con participación del Gobierno Nacional, CABA y PBA</a:t>
              </a:r>
              <a:endParaRPr lang="en-US" altLang="es-AR" sz="2133" dirty="0">
                <a:solidFill>
                  <a:srgbClr val="7F7F7F"/>
                </a:solidFill>
                <a:latin typeface="Arial Rounded MT Bold" panose="020F0704030504030204" pitchFamily="34" charset="0"/>
              </a:endParaRPr>
            </a:p>
          </p:txBody>
        </p:sp>
      </p:grpSp>
      <p:cxnSp>
        <p:nvCxnSpPr>
          <p:cNvPr id="12" name="Straight Connector 11"/>
          <p:cNvCxnSpPr/>
          <p:nvPr/>
        </p:nvCxnSpPr>
        <p:spPr>
          <a:xfrm>
            <a:off x="912285" y="4677833"/>
            <a:ext cx="2976033" cy="0"/>
          </a:xfrm>
          <a:prstGeom prst="line">
            <a:avLst/>
          </a:prstGeom>
          <a:ln>
            <a:solidFill>
              <a:schemeClr val="tx2">
                <a:lumMod val="60000"/>
                <a:lumOff val="4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607985" y="4677833"/>
            <a:ext cx="2976033" cy="0"/>
          </a:xfrm>
          <a:prstGeom prst="line">
            <a:avLst/>
          </a:prstGeom>
          <a:ln>
            <a:solidFill>
              <a:schemeClr val="tx2">
                <a:lumMod val="60000"/>
                <a:lumOff val="4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8303685" y="4677833"/>
            <a:ext cx="2976033" cy="0"/>
          </a:xfrm>
          <a:prstGeom prst="line">
            <a:avLst/>
          </a:prstGeom>
          <a:ln>
            <a:solidFill>
              <a:schemeClr val="tx2">
                <a:lumMod val="60000"/>
                <a:lumOff val="4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5" name="Imagen 1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3851" y="47539"/>
            <a:ext cx="1199147" cy="609687"/>
          </a:xfrm>
          <a:prstGeom prst="rect">
            <a:avLst/>
          </a:prstGeom>
        </p:spPr>
      </p:pic>
      <p:pic>
        <p:nvPicPr>
          <p:cNvPr id="16" name="Imagen 1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379187" y="295518"/>
            <a:ext cx="2346965" cy="1554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8093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5250" y="-2042583"/>
            <a:ext cx="12335935" cy="104224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6" name="Shape 298"/>
          <p:cNvSpPr txBox="1">
            <a:spLocks noChangeArrowheads="1"/>
          </p:cNvSpPr>
          <p:nvPr/>
        </p:nvSpPr>
        <p:spPr bwMode="auto">
          <a:xfrm>
            <a:off x="719667" y="548217"/>
            <a:ext cx="9120717" cy="7450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00" tIns="60933" rIns="121900" bIns="60933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>
              <a:buClr>
                <a:srgbClr val="7F7F7F"/>
              </a:buClr>
              <a:buSzPct val="25000"/>
              <a:buFont typeface="Helvetica Neue" pitchFamily="1" charset="0"/>
              <a:buNone/>
            </a:pPr>
            <a:r>
              <a:rPr lang="es-AR" altLang="es-AR" sz="2133" b="1">
                <a:solidFill>
                  <a:schemeClr val="bg1"/>
                </a:solidFill>
                <a:latin typeface="Arial Rounded MT Bold" panose="020F0704030504030204" pitchFamily="34" charset="0"/>
                <a:sym typeface="Helvetica Neue" pitchFamily="1" charset="0"/>
              </a:rPr>
              <a:t>CUENCA HIDROGRÁFICA</a:t>
            </a:r>
          </a:p>
          <a:p>
            <a:pPr>
              <a:buClr>
                <a:srgbClr val="7F7F7F"/>
              </a:buClr>
              <a:buSzPct val="25000"/>
              <a:buFont typeface="Helvetica Neue" pitchFamily="1" charset="0"/>
              <a:buNone/>
            </a:pPr>
            <a:r>
              <a:rPr lang="es-AR" altLang="es-AR" sz="2133">
                <a:solidFill>
                  <a:schemeClr val="bg1"/>
                </a:solidFill>
                <a:latin typeface="Arial Rounded MT Bold" panose="020F0704030504030204" pitchFamily="34" charset="0"/>
                <a:sym typeface="Times New Roman" panose="02020603050405020304" pitchFamily="18" charset="0"/>
              </a:rPr>
              <a:t>Matanza Riachuelo</a:t>
            </a:r>
            <a:endParaRPr lang="es-AR" altLang="es-AR" sz="2133">
              <a:solidFill>
                <a:schemeClr val="bg1"/>
              </a:solidFill>
              <a:latin typeface="Arial Rounded MT Bold" panose="020F0704030504030204" pitchFamily="34" charset="0"/>
              <a:cs typeface="Times New Roman" panose="02020603050405020304" pitchFamily="18" charset="0"/>
              <a:sym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2941993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Imagen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3851" y="47539"/>
            <a:ext cx="1550929" cy="788545"/>
          </a:xfrm>
          <a:prstGeom prst="rect">
            <a:avLst/>
          </a:prstGeom>
        </p:spPr>
      </p:pic>
      <p:pic>
        <p:nvPicPr>
          <p:cNvPr id="7173" name="19 Imagen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5002" y="140543"/>
            <a:ext cx="11449319" cy="216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4" name="20 Imagen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9668" y="836084"/>
            <a:ext cx="690033" cy="6942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5" name="Shape 727"/>
          <p:cNvSpPr>
            <a:spLocks noChangeArrowheads="1"/>
          </p:cNvSpPr>
          <p:nvPr/>
        </p:nvSpPr>
        <p:spPr bwMode="auto">
          <a:xfrm>
            <a:off x="1805518" y="948268"/>
            <a:ext cx="11135783" cy="4106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00" tIns="60933" rIns="121900" bIns="60933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>
              <a:buSzPct val="25000"/>
            </a:pPr>
            <a:r>
              <a:rPr lang="es-AR" altLang="es-AR" sz="2667" b="1">
                <a:solidFill>
                  <a:schemeClr val="bg1"/>
                </a:solidFill>
                <a:latin typeface="Arial Rounded MT Bold" panose="020F0704030504030204" pitchFamily="34" charset="0"/>
                <a:sym typeface="Arial" panose="020B0604020202020204" pitchFamily="34" charset="0"/>
              </a:rPr>
              <a:t>Objetivos establecidos por la CSJN</a:t>
            </a:r>
            <a:endParaRPr lang="es-AR" altLang="es-AR" sz="2400" b="1">
              <a:solidFill>
                <a:schemeClr val="bg1"/>
              </a:solidFill>
              <a:latin typeface="Arial Rounded MT Bold" panose="020F0704030504030204" pitchFamily="34" charset="0"/>
              <a:sym typeface="Arial" panose="020B0604020202020204" pitchFamily="34" charset="0"/>
            </a:endParaRPr>
          </a:p>
        </p:txBody>
      </p:sp>
      <p:grpSp>
        <p:nvGrpSpPr>
          <p:cNvPr id="7176" name="Group 2"/>
          <p:cNvGrpSpPr>
            <a:grpSpLocks/>
          </p:cNvGrpSpPr>
          <p:nvPr/>
        </p:nvGrpSpPr>
        <p:grpSpPr bwMode="auto">
          <a:xfrm>
            <a:off x="1007534" y="2755900"/>
            <a:ext cx="10176933" cy="1733487"/>
            <a:chOff x="899592" y="2067694"/>
            <a:chExt cx="7632848" cy="1299589"/>
          </a:xfrm>
        </p:grpSpPr>
        <p:sp>
          <p:nvSpPr>
            <p:cNvPr id="2" name="TextBox 1"/>
            <p:cNvSpPr txBox="1"/>
            <p:nvPr/>
          </p:nvSpPr>
          <p:spPr>
            <a:xfrm>
              <a:off x="899592" y="2067694"/>
              <a:ext cx="2087603" cy="1053515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en-US" sz="2133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 Rounded MT Bold"/>
                  <a:ea typeface="ＭＳ Ｐゴシック" charset="0"/>
                  <a:cs typeface="Arial Rounded MT Bold"/>
                </a:rPr>
                <a:t>Mejorar la </a:t>
              </a:r>
              <a:br>
                <a:rPr lang="en-US" sz="2133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 Rounded MT Bold"/>
                  <a:ea typeface="ＭＳ Ｐゴシック" charset="0"/>
                  <a:cs typeface="Arial Rounded MT Bold"/>
                </a:rPr>
              </a:br>
              <a:r>
                <a:rPr lang="en-US" sz="2133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 Rounded MT Bold"/>
                  <a:ea typeface="ＭＳ Ｐゴシック" charset="0"/>
                  <a:cs typeface="Arial Rounded MT Bold"/>
                </a:rPr>
                <a:t>calidad de vida </a:t>
              </a:r>
              <a:br>
                <a:rPr lang="en-US" sz="2133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 Rounded MT Bold"/>
                  <a:ea typeface="ＭＳ Ｐゴシック" charset="0"/>
                  <a:cs typeface="Arial Rounded MT Bold"/>
                </a:rPr>
              </a:br>
              <a:r>
                <a:rPr lang="en-US" sz="2133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 Rounded MT Bold"/>
                  <a:ea typeface="ＭＳ Ｐゴシック" charset="0"/>
                  <a:cs typeface="Arial Rounded MT Bold"/>
                </a:rPr>
                <a:t>de los habitantes de la Cuenca</a:t>
              </a:r>
            </a:p>
          </p:txBody>
        </p:sp>
        <p:sp>
          <p:nvSpPr>
            <p:cNvPr id="7181" name="TextBox 9"/>
            <p:cNvSpPr txBox="1">
              <a:spLocks noChangeArrowheads="1"/>
            </p:cNvSpPr>
            <p:nvPr/>
          </p:nvSpPr>
          <p:spPr bwMode="auto">
            <a:xfrm>
              <a:off x="3492030" y="2067694"/>
              <a:ext cx="2447972" cy="12995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9pPr>
            </a:lstStyle>
            <a:p>
              <a:pPr algn="ctr"/>
              <a:r>
                <a:rPr lang="en-US" altLang="es-AR" sz="2133">
                  <a:solidFill>
                    <a:srgbClr val="7F7F7F"/>
                  </a:solidFill>
                  <a:latin typeface="Arial Rounded MT Bold" panose="020F0704030504030204" pitchFamily="34" charset="0"/>
                </a:rPr>
                <a:t>Recomponer el ambiente en la </a:t>
              </a:r>
              <a:br>
                <a:rPr lang="en-US" altLang="es-AR" sz="2133">
                  <a:solidFill>
                    <a:srgbClr val="7F7F7F"/>
                  </a:solidFill>
                  <a:latin typeface="Arial Rounded MT Bold" panose="020F0704030504030204" pitchFamily="34" charset="0"/>
                </a:rPr>
              </a:br>
              <a:r>
                <a:rPr lang="en-US" altLang="es-AR" sz="2133">
                  <a:solidFill>
                    <a:srgbClr val="7F7F7F"/>
                  </a:solidFill>
                  <a:latin typeface="Arial Rounded MT Bold" panose="020F0704030504030204" pitchFamily="34" charset="0"/>
                </a:rPr>
                <a:t>Cuenca en todos sus componentes — aire, agua y tierra —</a:t>
              </a:r>
            </a:p>
          </p:txBody>
        </p:sp>
        <p:sp>
          <p:nvSpPr>
            <p:cNvPr id="7182" name="TextBox 10"/>
            <p:cNvSpPr txBox="1">
              <a:spLocks noChangeArrowheads="1"/>
            </p:cNvSpPr>
            <p:nvPr/>
          </p:nvSpPr>
          <p:spPr bwMode="auto">
            <a:xfrm>
              <a:off x="6444838" y="2067694"/>
              <a:ext cx="2087602" cy="10535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9pPr>
            </a:lstStyle>
            <a:p>
              <a:pPr algn="ctr"/>
              <a:r>
                <a:rPr lang="en-US" altLang="es-AR" sz="2133">
                  <a:solidFill>
                    <a:srgbClr val="7F7F7F"/>
                  </a:solidFill>
                  <a:latin typeface="Arial Rounded MT Bold" panose="020F0704030504030204" pitchFamily="34" charset="0"/>
                </a:rPr>
                <a:t>Prevenir daños </a:t>
              </a:r>
              <a:br>
                <a:rPr lang="en-US" altLang="es-AR" sz="2133">
                  <a:solidFill>
                    <a:srgbClr val="7F7F7F"/>
                  </a:solidFill>
                  <a:latin typeface="Arial Rounded MT Bold" panose="020F0704030504030204" pitchFamily="34" charset="0"/>
                </a:rPr>
              </a:br>
              <a:r>
                <a:rPr lang="en-US" altLang="es-AR" sz="2133">
                  <a:solidFill>
                    <a:srgbClr val="7F7F7F"/>
                  </a:solidFill>
                  <a:latin typeface="Arial Rounded MT Bold" panose="020F0704030504030204" pitchFamily="34" charset="0"/>
                </a:rPr>
                <a:t>con suficiente </a:t>
              </a:r>
              <a:br>
                <a:rPr lang="en-US" altLang="es-AR" sz="2133">
                  <a:solidFill>
                    <a:srgbClr val="7F7F7F"/>
                  </a:solidFill>
                  <a:latin typeface="Arial Rounded MT Bold" panose="020F0704030504030204" pitchFamily="34" charset="0"/>
                </a:rPr>
              </a:br>
              <a:r>
                <a:rPr lang="en-US" altLang="es-AR" sz="2133">
                  <a:solidFill>
                    <a:srgbClr val="7F7F7F"/>
                  </a:solidFill>
                  <a:latin typeface="Arial Rounded MT Bold" panose="020F0704030504030204" pitchFamily="34" charset="0"/>
                </a:rPr>
                <a:t>y razonable grado de predicción</a:t>
              </a:r>
            </a:p>
          </p:txBody>
        </p:sp>
      </p:grpSp>
      <p:cxnSp>
        <p:nvCxnSpPr>
          <p:cNvPr id="12" name="Straight Connector 11"/>
          <p:cNvCxnSpPr/>
          <p:nvPr/>
        </p:nvCxnSpPr>
        <p:spPr>
          <a:xfrm>
            <a:off x="912285" y="4677833"/>
            <a:ext cx="2976033" cy="0"/>
          </a:xfrm>
          <a:prstGeom prst="line">
            <a:avLst/>
          </a:prstGeom>
          <a:ln>
            <a:solidFill>
              <a:schemeClr val="tx2">
                <a:lumMod val="60000"/>
                <a:lumOff val="4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607985" y="4677833"/>
            <a:ext cx="2976033" cy="0"/>
          </a:xfrm>
          <a:prstGeom prst="line">
            <a:avLst/>
          </a:prstGeom>
          <a:ln>
            <a:solidFill>
              <a:schemeClr val="tx2">
                <a:lumMod val="60000"/>
                <a:lumOff val="4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8303685" y="4677833"/>
            <a:ext cx="2976033" cy="0"/>
          </a:xfrm>
          <a:prstGeom prst="line">
            <a:avLst/>
          </a:prstGeom>
          <a:ln>
            <a:solidFill>
              <a:schemeClr val="tx2">
                <a:lumMod val="60000"/>
                <a:lumOff val="4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6" name="Imagen 1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379187" y="295518"/>
            <a:ext cx="2346965" cy="1554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80712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8081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8474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2 CuadroTexto"/>
          <p:cNvSpPr txBox="1"/>
          <p:nvPr/>
        </p:nvSpPr>
        <p:spPr>
          <a:xfrm>
            <a:off x="0" y="308027"/>
            <a:ext cx="12192000" cy="47705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s-ES" sz="2500" b="1" dirty="0" smtClean="0">
                <a:solidFill>
                  <a:schemeClr val="dk1"/>
                </a:solidFill>
                <a:latin typeface="Calibri"/>
                <a:ea typeface="Calibri"/>
                <a:cs typeface="Calibri"/>
              </a:rPr>
              <a:t>PRINCIPALES FUENTES DE CONTAMINACIÓN</a:t>
            </a:r>
            <a:endParaRPr lang="es-ES" sz="2500" b="1" dirty="0">
              <a:solidFill>
                <a:schemeClr val="dk1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4" name="Marcador de contenido 3"/>
          <p:cNvSpPr>
            <a:spLocks noGrp="1"/>
          </p:cNvSpPr>
          <p:nvPr>
            <p:ph idx="1"/>
          </p:nvPr>
        </p:nvSpPr>
        <p:spPr>
          <a:xfrm>
            <a:off x="484094" y="987425"/>
            <a:ext cx="10871294" cy="4873625"/>
          </a:xfrm>
        </p:spPr>
        <p:txBody>
          <a:bodyPr/>
          <a:lstStyle/>
          <a:p>
            <a:r>
              <a:rPr lang="es-ES" b="1" dirty="0"/>
              <a:t>Efluentes de origen </a:t>
            </a:r>
            <a:r>
              <a:rPr lang="es-ES" b="1" dirty="0" smtClean="0"/>
              <a:t>cloacal:</a:t>
            </a:r>
          </a:p>
          <a:p>
            <a:pPr lvl="1"/>
            <a:r>
              <a:rPr lang="es-ES" dirty="0"/>
              <a:t>Se vuelcan sin  tratamiento previo a pluviales, canales y arroyos tributarios del Riachuelo.</a:t>
            </a:r>
          </a:p>
          <a:p>
            <a:pPr lvl="2"/>
            <a:r>
              <a:rPr lang="es-ES" dirty="0"/>
              <a:t>35 % de la población sin agua potable.</a:t>
            </a:r>
          </a:p>
          <a:p>
            <a:pPr lvl="2"/>
            <a:r>
              <a:rPr lang="es-ES" dirty="0"/>
              <a:t>55% no posee cloacas (en especial en Prov. de Bs. As)</a:t>
            </a:r>
          </a:p>
          <a:p>
            <a:pPr marL="228600" lvl="2">
              <a:spcBef>
                <a:spcPts val="1000"/>
              </a:spcBef>
            </a:pPr>
            <a:r>
              <a:rPr lang="es-ES" sz="3200" b="1" dirty="0" smtClean="0"/>
              <a:t>Efluentes </a:t>
            </a:r>
            <a:r>
              <a:rPr lang="es-ES" sz="3200" b="1" dirty="0"/>
              <a:t>de origen </a:t>
            </a:r>
            <a:r>
              <a:rPr lang="es-ES" sz="3200" b="1" dirty="0" smtClean="0"/>
              <a:t>industrial:</a:t>
            </a:r>
          </a:p>
          <a:p>
            <a:pPr lvl="1"/>
            <a:r>
              <a:rPr lang="es-ES" dirty="0" smtClean="0"/>
              <a:t>Las industrias </a:t>
            </a:r>
            <a:r>
              <a:rPr lang="es-ES" dirty="0"/>
              <a:t>contribuyen con el 70 % carga orgánica y toda la carga </a:t>
            </a:r>
            <a:r>
              <a:rPr lang="es-ES" dirty="0" smtClean="0"/>
              <a:t>tóxica.</a:t>
            </a:r>
          </a:p>
          <a:p>
            <a:pPr lvl="1"/>
            <a:r>
              <a:rPr lang="es-ES" dirty="0" smtClean="0"/>
              <a:t>Sectores de </a:t>
            </a:r>
            <a:r>
              <a:rPr lang="es-ES" dirty="0"/>
              <a:t>mayor </a:t>
            </a:r>
            <a:r>
              <a:rPr lang="es-ES" dirty="0" smtClean="0"/>
              <a:t>impacto: </a:t>
            </a:r>
            <a:r>
              <a:rPr lang="es-ES" dirty="0"/>
              <a:t>curtiembres, </a:t>
            </a:r>
            <a:r>
              <a:rPr lang="es-ES" dirty="0" smtClean="0"/>
              <a:t>frigoríficos</a:t>
            </a:r>
            <a:r>
              <a:rPr lang="es-ES" dirty="0"/>
              <a:t>, carnes y derivados, </a:t>
            </a:r>
            <a:r>
              <a:rPr lang="es-ES" dirty="0" smtClean="0"/>
              <a:t>química </a:t>
            </a:r>
            <a:r>
              <a:rPr lang="es-ES" dirty="0"/>
              <a:t>y petroquímica </a:t>
            </a:r>
            <a:r>
              <a:rPr lang="es-ES" dirty="0" smtClean="0"/>
              <a:t>(Dock Sud).</a:t>
            </a:r>
            <a:endParaRPr lang="es-ES" dirty="0"/>
          </a:p>
          <a:p>
            <a:pPr lvl="1"/>
            <a:endParaRPr lang="es-ES" dirty="0"/>
          </a:p>
        </p:txBody>
      </p:sp>
      <p:pic>
        <p:nvPicPr>
          <p:cNvPr id="1026" name="Picture 2" descr="prueb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3281" y="5587144"/>
            <a:ext cx="6191250" cy="952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71950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Marcador de texto 4"/>
          <p:cNvSpPr>
            <a:spLocks noGrp="1"/>
          </p:cNvSpPr>
          <p:nvPr>
            <p:ph type="body" idx="1"/>
          </p:nvPr>
        </p:nvSpPr>
        <p:spPr>
          <a:xfrm>
            <a:off x="1521351" y="1620441"/>
            <a:ext cx="8229600" cy="3897927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s-ES" sz="2400" dirty="0"/>
              <a:t>Revisión de las Resoluciones ACUMAR N° 1/2007, N° </a:t>
            </a:r>
            <a:r>
              <a:rPr lang="es-ES" sz="2400" dirty="0" smtClean="0"/>
              <a:t>278/2010 y </a:t>
            </a:r>
            <a:r>
              <a:rPr lang="es-ES" sz="2400" dirty="0"/>
              <a:t>N° 366/2010</a:t>
            </a:r>
            <a:endParaRPr lang="es-AR" sz="2400" dirty="0"/>
          </a:p>
          <a:p>
            <a:r>
              <a:rPr lang="es-AR" sz="2400" dirty="0"/>
              <a:t>D</a:t>
            </a:r>
            <a:r>
              <a:rPr lang="es-AR" sz="2400" dirty="0" smtClean="0"/>
              <a:t>efinición </a:t>
            </a:r>
            <a:r>
              <a:rPr lang="es-AR" sz="2400" dirty="0"/>
              <a:t>de A</a:t>
            </a:r>
            <a:r>
              <a:rPr lang="es-AR" sz="2400" dirty="0" smtClean="0"/>
              <a:t>gente Contaminante (AC)</a:t>
            </a:r>
            <a:endParaRPr lang="es-AR" sz="2400" dirty="0"/>
          </a:p>
          <a:p>
            <a:r>
              <a:rPr lang="es-AR" sz="2400" dirty="0"/>
              <a:t>Nuevos límites de descarga </a:t>
            </a:r>
            <a:r>
              <a:rPr lang="es-AR" sz="2400" dirty="0" smtClean="0"/>
              <a:t>admisibles, considerando </a:t>
            </a:r>
            <a:r>
              <a:rPr lang="es-AR" sz="2400" dirty="0"/>
              <a:t>carga másica</a:t>
            </a:r>
          </a:p>
          <a:p>
            <a:r>
              <a:rPr lang="es-AR" sz="2400" dirty="0"/>
              <a:t>Redefinición de usos y nuevas metas de calidad de </a:t>
            </a:r>
            <a:r>
              <a:rPr lang="es-AR" sz="2400" dirty="0" smtClean="0"/>
              <a:t>usos del agua</a:t>
            </a:r>
          </a:p>
          <a:p>
            <a:r>
              <a:rPr lang="es-AR" sz="2400" dirty="0" smtClean="0"/>
              <a:t>Borrador finalizado</a:t>
            </a:r>
          </a:p>
          <a:p>
            <a:endParaRPr lang="es-AR" sz="2400" dirty="0"/>
          </a:p>
          <a:p>
            <a:r>
              <a:rPr lang="es-AR" sz="2400" dirty="0" smtClean="0"/>
              <a:t>Revisión de la normativa de Calidad de Aire</a:t>
            </a:r>
            <a:endParaRPr lang="es-AR" sz="2400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3851" y="47539"/>
            <a:ext cx="1550929" cy="788545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79187" y="295518"/>
            <a:ext cx="2346965" cy="155448"/>
          </a:xfrm>
          <a:prstGeom prst="rect">
            <a:avLst/>
          </a:prstGeom>
        </p:spPr>
      </p:pic>
      <p:pic>
        <p:nvPicPr>
          <p:cNvPr id="2050" name="Picture 2" descr="http://buenosaires.gob.ar/areas/med_ambiente/apra/riachuelo/industrias/img/indus_03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18612" y="4283800"/>
            <a:ext cx="3240741" cy="24691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2 CuadroTexto"/>
          <p:cNvSpPr txBox="1"/>
          <p:nvPr/>
        </p:nvSpPr>
        <p:spPr>
          <a:xfrm>
            <a:off x="0" y="757348"/>
            <a:ext cx="12192000" cy="52322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s-AR" sz="2800" b="1" dirty="0" smtClean="0"/>
              <a:t>REVISIÓN DE NORMATIVA</a:t>
            </a:r>
            <a:endParaRPr lang="es-ES" sz="2500" b="1" dirty="0">
              <a:solidFill>
                <a:schemeClr val="dk1"/>
              </a:solidFill>
              <a:latin typeface="Calibri"/>
              <a:ea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1813025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201706"/>
            <a:ext cx="9532675" cy="6656294"/>
          </a:xfrm>
          <a:prstGeom prst="rect">
            <a:avLst/>
          </a:prstGeom>
        </p:spPr>
      </p:pic>
      <p:sp>
        <p:nvSpPr>
          <p:cNvPr id="5" name="2 CuadroTexto"/>
          <p:cNvSpPr txBox="1"/>
          <p:nvPr/>
        </p:nvSpPr>
        <p:spPr>
          <a:xfrm>
            <a:off x="0" y="-108830"/>
            <a:ext cx="12192000" cy="47705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s-ES" sz="2500" dirty="0" smtClean="0">
                <a:solidFill>
                  <a:schemeClr val="dk1"/>
                </a:solidFill>
                <a:latin typeface="Calibri"/>
                <a:ea typeface="Calibri"/>
                <a:cs typeface="Calibri"/>
              </a:rPr>
              <a:t>SUBDIVISIÓN </a:t>
            </a:r>
            <a:r>
              <a:rPr lang="es-ES" sz="2500" dirty="0">
                <a:solidFill>
                  <a:schemeClr val="dk1"/>
                </a:solidFill>
                <a:latin typeface="Calibri"/>
                <a:ea typeface="Calibri"/>
                <a:cs typeface="Calibri"/>
              </a:rPr>
              <a:t>DE LA CUENCA HÍDRICA MATANZA RIACHUELO</a:t>
            </a:r>
          </a:p>
        </p:txBody>
      </p:sp>
    </p:spTree>
    <p:extLst>
      <p:ext uri="{BB962C8B-B14F-4D97-AF65-F5344CB8AC3E}">
        <p14:creationId xmlns:p14="http://schemas.microsoft.com/office/powerpoint/2010/main" val="4159631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1130</TotalTime>
  <Words>483</Words>
  <Application>Microsoft Office PowerPoint</Application>
  <PresentationFormat>Panorámica</PresentationFormat>
  <Paragraphs>130</Paragraphs>
  <Slides>15</Slides>
  <Notes>5</Notes>
  <HiddenSlides>0</HiddenSlides>
  <MMClips>0</MMClips>
  <ScaleCrop>false</ScaleCrop>
  <HeadingPairs>
    <vt:vector size="6" baseType="variant">
      <vt:variant>
        <vt:lpstr>Fuentes usadas</vt:lpstr>
      </vt:variant>
      <vt:variant>
        <vt:i4>9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15</vt:i4>
      </vt:variant>
    </vt:vector>
  </HeadingPairs>
  <TitlesOfParts>
    <vt:vector size="25" baseType="lpstr">
      <vt:lpstr>ＭＳ Ｐゴシック</vt:lpstr>
      <vt:lpstr>ＭＳ Ｐゴシック</vt:lpstr>
      <vt:lpstr>Arial</vt:lpstr>
      <vt:lpstr>Arial Rounded MT Bold</vt:lpstr>
      <vt:lpstr>Calibri</vt:lpstr>
      <vt:lpstr>Calibri Light</vt:lpstr>
      <vt:lpstr>Helvetica Neue</vt:lpstr>
      <vt:lpstr>Times New Roman</vt:lpstr>
      <vt:lpstr>Wingdings</vt:lpstr>
      <vt:lpstr>Tema de Office</vt:lpstr>
      <vt:lpstr>2° CONGRESO NACIONAL DE PROTEÍNAS, SEBOS Y GRASAS DE ORIGEN ANIMAL  EL RECICLADO DE LOS SUBPRODUCTOS GANADEROS, UN MODELO SUSTENTABLE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Acumar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Juan Casavelos</dc:creator>
  <cp:lastModifiedBy>Admin</cp:lastModifiedBy>
  <cp:revision>90</cp:revision>
  <cp:lastPrinted>2016-07-25T16:05:37Z</cp:lastPrinted>
  <dcterms:created xsi:type="dcterms:W3CDTF">2016-07-25T10:56:00Z</dcterms:created>
  <dcterms:modified xsi:type="dcterms:W3CDTF">2016-12-02T13:25:13Z</dcterms:modified>
</cp:coreProperties>
</file>