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309" r:id="rId4"/>
    <p:sldId id="259" r:id="rId5"/>
    <p:sldId id="270" r:id="rId6"/>
    <p:sldId id="306" r:id="rId7"/>
    <p:sldId id="291" r:id="rId8"/>
    <p:sldId id="297" r:id="rId9"/>
    <p:sldId id="296" r:id="rId10"/>
    <p:sldId id="299" r:id="rId11"/>
    <p:sldId id="304" r:id="rId12"/>
    <p:sldId id="300" r:id="rId13"/>
    <p:sldId id="271" r:id="rId14"/>
    <p:sldId id="308" r:id="rId15"/>
    <p:sldId id="307" r:id="rId16"/>
    <p:sldId id="261" r:id="rId17"/>
    <p:sldId id="262" r:id="rId18"/>
    <p:sldId id="302" r:id="rId19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7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Aulik" initials="M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89600" autoAdjust="0"/>
  </p:normalViewPr>
  <p:slideViewPr>
    <p:cSldViewPr snapToGrid="0">
      <p:cViewPr varScale="1">
        <p:scale>
          <a:sx n="64" d="100"/>
          <a:sy n="64" d="100"/>
        </p:scale>
        <p:origin x="58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40" d="100"/>
          <a:sy n="140" d="100"/>
        </p:scale>
        <p:origin x="-822" y="-72"/>
      </p:cViewPr>
      <p:guideLst>
        <p:guide orient="horz" pos="2957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r">
              <a:defRPr sz="1200"/>
            </a:lvl1pPr>
          </a:lstStyle>
          <a:p>
            <a:fld id="{5361BC18-7E42-4BAC-B305-C03DF0C8BB40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r">
              <a:defRPr sz="1200"/>
            </a:lvl1pPr>
          </a:lstStyle>
          <a:p>
            <a:fld id="{95A3284D-7FA5-4949-8B41-56C549ED609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71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048" cy="470356"/>
          </a:xfrm>
          <a:prstGeom prst="rect">
            <a:avLst/>
          </a:prstGeom>
        </p:spPr>
        <p:txBody>
          <a:bodyPr vert="horz" lIns="89136" tIns="44568" rIns="89136" bIns="445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886" y="0"/>
            <a:ext cx="3078048" cy="470356"/>
          </a:xfrm>
          <a:prstGeom prst="rect">
            <a:avLst/>
          </a:prstGeom>
        </p:spPr>
        <p:txBody>
          <a:bodyPr vert="horz" lIns="89136" tIns="44568" rIns="89136" bIns="44568" rtlCol="0"/>
          <a:lstStyle>
            <a:lvl1pPr algn="r">
              <a:defRPr sz="1200"/>
            </a:lvl1pPr>
          </a:lstStyle>
          <a:p>
            <a:fld id="{655DD391-CB92-4D86-8F94-3655831547C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136" tIns="44568" rIns="89136" bIns="445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557" y="4518825"/>
            <a:ext cx="5681363" cy="3696091"/>
          </a:xfrm>
          <a:prstGeom prst="rect">
            <a:avLst/>
          </a:prstGeom>
        </p:spPr>
        <p:txBody>
          <a:bodyPr vert="horz" lIns="89136" tIns="44568" rIns="89136" bIns="4456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120"/>
            <a:ext cx="3078048" cy="470355"/>
          </a:xfrm>
          <a:prstGeom prst="rect">
            <a:avLst/>
          </a:prstGeom>
        </p:spPr>
        <p:txBody>
          <a:bodyPr vert="horz" lIns="89136" tIns="44568" rIns="89136" bIns="445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886" y="8918120"/>
            <a:ext cx="3078048" cy="470355"/>
          </a:xfrm>
          <a:prstGeom prst="rect">
            <a:avLst/>
          </a:prstGeom>
        </p:spPr>
        <p:txBody>
          <a:bodyPr vert="horz" lIns="89136" tIns="44568" rIns="89136" bIns="44568" rtlCol="0" anchor="b"/>
          <a:lstStyle>
            <a:lvl1pPr algn="r">
              <a:defRPr sz="1200"/>
            </a:lvl1pPr>
          </a:lstStyle>
          <a:p>
            <a:fld id="{36403195-33FB-4297-AAB7-166AC75B26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0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18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37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38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r>
              <a:rPr lang="en-US" dirty="0"/>
              <a:t>Listen to customer</a:t>
            </a:r>
          </a:p>
          <a:p>
            <a:r>
              <a:rPr lang="en-US" dirty="0"/>
              <a:t>Look at their current facility</a:t>
            </a:r>
          </a:p>
          <a:p>
            <a:r>
              <a:rPr lang="en-US" dirty="0"/>
              <a:t>Engineering Metrics</a:t>
            </a:r>
          </a:p>
          <a:p>
            <a:r>
              <a:rPr lang="en-US" dirty="0"/>
              <a:t>Develop</a:t>
            </a:r>
            <a:r>
              <a:rPr lang="en-US" baseline="0" dirty="0"/>
              <a:t> the Solution based on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79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r>
              <a:rPr lang="en-US" dirty="0"/>
              <a:t>Listen to customer</a:t>
            </a:r>
          </a:p>
          <a:p>
            <a:r>
              <a:rPr lang="en-US" dirty="0"/>
              <a:t>Look at their current facility</a:t>
            </a:r>
          </a:p>
          <a:p>
            <a:r>
              <a:rPr lang="en-US" dirty="0"/>
              <a:t>Engineering Metrics</a:t>
            </a:r>
          </a:p>
          <a:p>
            <a:r>
              <a:rPr lang="en-US" dirty="0"/>
              <a:t>Develop</a:t>
            </a:r>
            <a:r>
              <a:rPr lang="en-US" baseline="0" dirty="0"/>
              <a:t> the Solution based on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79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r>
              <a:rPr lang="en-US" dirty="0"/>
              <a:t>Listen to customer</a:t>
            </a:r>
          </a:p>
          <a:p>
            <a:r>
              <a:rPr lang="en-US" dirty="0"/>
              <a:t>Look at their current facility</a:t>
            </a:r>
          </a:p>
          <a:p>
            <a:r>
              <a:rPr lang="en-US" dirty="0"/>
              <a:t>Engineering Metrics</a:t>
            </a:r>
          </a:p>
          <a:p>
            <a:r>
              <a:rPr lang="en-US" dirty="0"/>
              <a:t>Develop</a:t>
            </a:r>
            <a:r>
              <a:rPr lang="en-US" baseline="0" dirty="0"/>
              <a:t> the Solution based on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16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does this mean</a:t>
            </a:r>
            <a:r>
              <a:rPr lang="en-US" baseline="0" dirty="0"/>
              <a:t> for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21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  <a:r>
              <a:rPr lang="en-US" baseline="0" dirty="0"/>
              <a:t> to the Alloy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875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71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Alloy’s approach to sustainability </a:t>
            </a:r>
          </a:p>
          <a:p>
            <a:r>
              <a:rPr lang="en-US" dirty="0"/>
              <a:t>Become more efficient at what you do</a:t>
            </a:r>
          </a:p>
          <a:p>
            <a:r>
              <a:rPr lang="en-US" dirty="0"/>
              <a:t>Engineered solution</a:t>
            </a:r>
          </a:p>
          <a:p>
            <a:r>
              <a:rPr lang="en-US" dirty="0"/>
              <a:t>Ideals</a:t>
            </a:r>
          </a:p>
          <a:p>
            <a:r>
              <a:rPr lang="en-US" dirty="0"/>
              <a:t>Young</a:t>
            </a:r>
            <a:r>
              <a:rPr lang="en-US" baseline="0" dirty="0"/>
              <a:t> People </a:t>
            </a:r>
          </a:p>
          <a:p>
            <a:r>
              <a:rPr lang="en-US" baseline="0" dirty="0"/>
              <a:t>Trees</a:t>
            </a:r>
          </a:p>
          <a:p>
            <a:r>
              <a:rPr lang="en-US" baseline="0" dirty="0"/>
              <a:t>Young People hugging trees</a:t>
            </a:r>
          </a:p>
          <a:p>
            <a:r>
              <a:rPr lang="en-US" baseline="0" dirty="0"/>
              <a:t>More than just a concept</a:t>
            </a:r>
          </a:p>
          <a:p>
            <a:r>
              <a:rPr lang="en-US" baseline="0" dirty="0"/>
              <a:t>Our industry sustainability = profitability</a:t>
            </a:r>
          </a:p>
          <a:p>
            <a:r>
              <a:rPr lang="en-US" dirty="0"/>
              <a:t>Existing </a:t>
            </a:r>
          </a:p>
          <a:p>
            <a:r>
              <a:rPr lang="en-US" dirty="0"/>
              <a:t>New Plant</a:t>
            </a:r>
          </a:p>
          <a:p>
            <a:r>
              <a:rPr lang="en-US" dirty="0"/>
              <a:t>Maximizes resource utilization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95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Customers typically talk about</a:t>
            </a:r>
          </a:p>
          <a:p>
            <a:r>
              <a:rPr lang="en-US" dirty="0"/>
              <a:t>Saving on Fuel</a:t>
            </a:r>
          </a:p>
          <a:p>
            <a:r>
              <a:rPr lang="en-US" dirty="0"/>
              <a:t>Reducing The Cost of Fuel</a:t>
            </a:r>
          </a:p>
          <a:p>
            <a:r>
              <a:rPr lang="en-US" dirty="0"/>
              <a:t>Reducing Manpower</a:t>
            </a:r>
          </a:p>
          <a:p>
            <a:r>
              <a:rPr lang="en-US" dirty="0"/>
              <a:t>Cooking Times</a:t>
            </a:r>
          </a:p>
          <a:p>
            <a:r>
              <a:rPr lang="en-US" dirty="0"/>
              <a:t>Cost per Ton</a:t>
            </a:r>
          </a:p>
          <a:p>
            <a:r>
              <a:rPr lang="en-US" dirty="0"/>
              <a:t>Discuss their challenges</a:t>
            </a:r>
          </a:p>
          <a:p>
            <a:r>
              <a:rPr lang="en-US" dirty="0"/>
              <a:t>Quality of finished product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28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r>
              <a:rPr lang="en-US" dirty="0"/>
              <a:t>Listen to customer</a:t>
            </a:r>
          </a:p>
          <a:p>
            <a:r>
              <a:rPr lang="en-US" dirty="0"/>
              <a:t>Look at their current facility</a:t>
            </a:r>
          </a:p>
          <a:p>
            <a:r>
              <a:rPr lang="en-US" dirty="0"/>
              <a:t>Engineering Metrics</a:t>
            </a:r>
          </a:p>
          <a:p>
            <a:r>
              <a:rPr lang="en-US" dirty="0"/>
              <a:t>Discuss their challenges</a:t>
            </a:r>
          </a:p>
          <a:p>
            <a:r>
              <a:rPr lang="en-US" dirty="0"/>
              <a:t>Develop</a:t>
            </a:r>
            <a:r>
              <a:rPr lang="en-US" baseline="0" dirty="0"/>
              <a:t> the Solution based on Engineering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79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r>
              <a:rPr lang="en-US" dirty="0"/>
              <a:t>Listen to customer</a:t>
            </a:r>
          </a:p>
          <a:p>
            <a:r>
              <a:rPr lang="en-US" dirty="0"/>
              <a:t>Look at their current facility</a:t>
            </a:r>
          </a:p>
          <a:p>
            <a:r>
              <a:rPr lang="en-US" dirty="0"/>
              <a:t>Engineering Metrics</a:t>
            </a:r>
          </a:p>
          <a:p>
            <a:r>
              <a:rPr lang="en-US" dirty="0"/>
              <a:t>Develop</a:t>
            </a:r>
            <a:r>
              <a:rPr lang="en-US" baseline="0" dirty="0"/>
              <a:t> the Solution based on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79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73163"/>
            <a:ext cx="5632450" cy="316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r>
              <a:rPr lang="en-US" dirty="0"/>
              <a:t>Listen to customer</a:t>
            </a:r>
          </a:p>
          <a:p>
            <a:r>
              <a:rPr lang="en-US" dirty="0"/>
              <a:t>Look at their current facility</a:t>
            </a:r>
          </a:p>
          <a:p>
            <a:r>
              <a:rPr lang="en-US" dirty="0"/>
              <a:t>Engineering Metrics</a:t>
            </a:r>
          </a:p>
          <a:p>
            <a:r>
              <a:rPr lang="en-US" dirty="0"/>
              <a:t>Develop</a:t>
            </a:r>
            <a:r>
              <a:rPr lang="en-US" baseline="0" dirty="0"/>
              <a:t> the Solution based on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03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6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10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03195-33FB-4297-AAB7-166AC75B26E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1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C240-22E9-462F-BFB9-FDE6C61DD561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1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8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104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25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35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18D8-EC09-49FB-965B-2E2BEE1F7192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1CC1-B2C2-488E-ACDC-6DE00CF8A127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91B6-95D9-4BB8-B5D7-0D1EC875879E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5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6D861-6320-4A40-BD97-F3815C9D16D6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65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AB4C-51ED-4C64-80FE-78082462F1E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FAC53-364A-4385-A7A0-14CC74D99DB2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6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7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5468-643F-40F1-B1F8-03522EDE5820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15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20909-A387-47DF-8A4B-0922F6CA7BAD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0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382-E064-4E20-880E-E867268060ED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5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alphaModFix amt="15000"/>
            <a:lum/>
          </a:blip>
          <a:srcRect/>
          <a:stretch>
            <a:fillRect l="7000" r="20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92299-0FFF-4594-8101-9480F6CA5545}" type="datetime1">
              <a:rPr lang="en-US" smtClean="0"/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93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9.jp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emf"/><Relationship Id="rId9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jpg"/><Relationship Id="rId4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g"/><Relationship Id="rId5" Type="http://schemas.openxmlformats.org/officeDocument/2006/relationships/image" Target="../media/image7.emf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g"/><Relationship Id="rId5" Type="http://schemas.openxmlformats.org/officeDocument/2006/relationships/image" Target="../media/image9.emf"/><Relationship Id="rId4" Type="http://schemas.openxmlformats.org/officeDocument/2006/relationships/package" Target="../embeddings/Hoja_de_c_lculo_de_Microsoft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3122" y="2063968"/>
            <a:ext cx="8246508" cy="1825096"/>
          </a:xfrm>
        </p:spPr>
        <p:txBody>
          <a:bodyPr>
            <a:normAutofit/>
          </a:bodyPr>
          <a:lstStyle/>
          <a:p>
            <a:r>
              <a:rPr lang="en-US" sz="5400" dirty="0" err="1">
                <a:solidFill>
                  <a:schemeClr val="tx2">
                    <a:lumMod val="50000"/>
                  </a:schemeClr>
                </a:solidFill>
              </a:rPr>
              <a:t>Ingeniería</a:t>
            </a:r>
            <a:r>
              <a:rPr lang="en-US" sz="5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tx2">
                    <a:lumMod val="50000"/>
                  </a:schemeClr>
                </a:solidFill>
              </a:rPr>
              <a:t>Personalizada</a:t>
            </a:r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5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</a:rPr>
              <a:t>Un </a:t>
            </a:r>
            <a:r>
              <a:rPr lang="en-US" sz="5400" dirty="0" err="1" smtClean="0">
                <a:solidFill>
                  <a:schemeClr val="tx2">
                    <a:lumMod val="50000"/>
                  </a:schemeClr>
                </a:solidFill>
              </a:rPr>
              <a:t>Modelo</a:t>
            </a:r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tx2">
                    <a:lumMod val="50000"/>
                  </a:schemeClr>
                </a:solidFill>
              </a:rPr>
              <a:t>Sustentable</a:t>
            </a:r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4261" y="4739432"/>
            <a:ext cx="6057900" cy="647577"/>
          </a:xfr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b="1" dirty="0" err="1">
                <a:solidFill>
                  <a:schemeClr val="tx1"/>
                </a:solidFill>
              </a:rPr>
              <a:t>Ing</a:t>
            </a:r>
            <a:r>
              <a:rPr lang="en-US" sz="2800" b="1" dirty="0">
                <a:solidFill>
                  <a:schemeClr val="tx1"/>
                </a:solidFill>
              </a:rPr>
              <a:t>. Cesar Cruz </a:t>
            </a:r>
            <a:r>
              <a:rPr lang="en-US" sz="2800" b="1" dirty="0" smtClean="0">
                <a:solidFill>
                  <a:schemeClr val="tx1"/>
                </a:solidFill>
              </a:rPr>
              <a:t>Salamanca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9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0204" y="4350995"/>
            <a:ext cx="1425388" cy="38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Investment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7732" y="4141698"/>
            <a:ext cx="1425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Cost of operation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7843" y="1100869"/>
            <a:ext cx="2410709" cy="13397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237" r="1967" b="2451"/>
          <a:stretch/>
        </p:blipFill>
        <p:spPr>
          <a:xfrm>
            <a:off x="2424688" y="1081459"/>
            <a:ext cx="7103335" cy="54326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2400" y="4761429"/>
            <a:ext cx="141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INVERSIÓN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17353" y="4554823"/>
            <a:ext cx="1419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COSTO DE OPERACIÓN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87" y="5150224"/>
            <a:ext cx="2076487" cy="170777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594885" y="136725"/>
            <a:ext cx="9559157" cy="895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4000" dirty="0"/>
              <a:t>Nueva Operación Bovina </a:t>
            </a:r>
            <a:r>
              <a:rPr lang="es-CR" sz="4000" dirty="0" smtClean="0"/>
              <a:t>Centroamérica</a:t>
            </a:r>
            <a:endParaRPr lang="es-CR" sz="4000" dirty="0"/>
          </a:p>
        </p:txBody>
      </p:sp>
    </p:spTree>
    <p:extLst>
      <p:ext uri="{BB962C8B-B14F-4D97-AF65-F5344CB8AC3E}">
        <p14:creationId xmlns:p14="http://schemas.microsoft.com/office/powerpoint/2010/main" val="304394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19908" y="4788029"/>
            <a:ext cx="1425388" cy="38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Investment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3308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Elbow Connector 6"/>
          <p:cNvCxnSpPr/>
          <p:nvPr/>
        </p:nvCxnSpPr>
        <p:spPr>
          <a:xfrm rot="5400000">
            <a:off x="3306324" y="3288398"/>
            <a:ext cx="1096035" cy="2955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6200000" flipH="1">
            <a:off x="4000944" y="3312234"/>
            <a:ext cx="1207426" cy="3592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6200000" flipH="1">
            <a:off x="1426871" y="3553343"/>
            <a:ext cx="1783572" cy="6858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>
            <a:off x="707758" y="3552687"/>
            <a:ext cx="1783572" cy="6871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594885" y="136725"/>
            <a:ext cx="9559157" cy="895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4000" dirty="0"/>
              <a:t>Nueva Operación Bovina </a:t>
            </a:r>
            <a:r>
              <a:rPr lang="es-CR" sz="4000" dirty="0" smtClean="0"/>
              <a:t>Centroamérica</a:t>
            </a:r>
            <a:endParaRPr lang="es-CR" sz="4000" dirty="0"/>
          </a:p>
        </p:txBody>
      </p:sp>
      <p:pic>
        <p:nvPicPr>
          <p:cNvPr id="16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045" y="1162140"/>
            <a:ext cx="10925909" cy="537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1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106880" y="622425"/>
            <a:ext cx="9706893" cy="5451449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/>
              <a:t>Determinamos que la operación con </a:t>
            </a:r>
            <a:r>
              <a:rPr lang="es-CR" sz="1600" dirty="0" smtClean="0"/>
              <a:t>digestor</a:t>
            </a:r>
            <a:r>
              <a:rPr lang="es-CR" sz="1600" dirty="0" smtClean="0"/>
              <a:t> </a:t>
            </a:r>
            <a:r>
              <a:rPr lang="es-CR" sz="1600" dirty="0"/>
              <a:t>tipo Batch era la mejor </a:t>
            </a:r>
            <a:r>
              <a:rPr lang="es-CR" sz="1600" dirty="0" smtClean="0"/>
              <a:t>alternativa</a:t>
            </a:r>
          </a:p>
          <a:p>
            <a:pPr marL="0" indent="0">
              <a:lnSpc>
                <a:spcPct val="100000"/>
              </a:lnSpc>
              <a:buNone/>
            </a:pPr>
            <a:endParaRPr lang="es-CR" sz="1600" dirty="0" smtClean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 smtClean="0"/>
              <a:t> Todos los equipos críticos fueron adquiridos con </a:t>
            </a:r>
            <a:r>
              <a:rPr lang="es-CR" sz="1600" dirty="0" smtClean="0"/>
              <a:t>Alloy</a:t>
            </a:r>
          </a:p>
          <a:p>
            <a:pPr marL="0" indent="0">
              <a:lnSpc>
                <a:spcPct val="100000"/>
              </a:lnSpc>
              <a:buNone/>
            </a:pPr>
            <a:endParaRPr lang="es-CR" sz="1600" dirty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 smtClean="0"/>
              <a:t>Los </a:t>
            </a:r>
            <a:r>
              <a:rPr lang="es-CR" sz="1600" dirty="0" smtClean="0"/>
              <a:t>Digestores</a:t>
            </a:r>
            <a:r>
              <a:rPr lang="es-CR" sz="1600" dirty="0" smtClean="0"/>
              <a:t> </a:t>
            </a:r>
            <a:r>
              <a:rPr lang="es-CR" sz="1600" dirty="0" smtClean="0"/>
              <a:t>y </a:t>
            </a:r>
            <a:r>
              <a:rPr lang="es-CR" sz="1600" dirty="0" smtClean="0"/>
              <a:t>Expeler repotenciada, (Presupuesto</a:t>
            </a:r>
            <a:r>
              <a:rPr lang="es-CR" sz="1600" dirty="0" smtClean="0"/>
              <a:t>).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s-CR" sz="1600" dirty="0" smtClean="0"/>
              <a:t> </a:t>
            </a:r>
            <a:endParaRPr lang="es-CR" sz="1600" dirty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/>
              <a:t>De forma local se construyeron los </a:t>
            </a:r>
            <a:r>
              <a:rPr lang="es-CR" sz="1600" dirty="0" err="1"/>
              <a:t>conveyer</a:t>
            </a:r>
            <a:r>
              <a:rPr lang="es-CR" sz="1600" dirty="0"/>
              <a:t> con </a:t>
            </a:r>
            <a:r>
              <a:rPr lang="es-CR" sz="1600" dirty="0" smtClean="0"/>
              <a:t>supervisión </a:t>
            </a:r>
            <a:r>
              <a:rPr lang="es-CR" sz="1600" dirty="0"/>
              <a:t>de Alloy Hardfacing </a:t>
            </a:r>
            <a:endParaRPr lang="es-CR" sz="1600" dirty="0"/>
          </a:p>
          <a:p>
            <a:pPr marL="0" indent="0">
              <a:lnSpc>
                <a:spcPct val="100000"/>
              </a:lnSpc>
              <a:buNone/>
            </a:pPr>
            <a:endParaRPr lang="es-CR" sz="1600" dirty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/>
              <a:t>De forma local se construyó el biofiltro con ayuda de </a:t>
            </a:r>
            <a:r>
              <a:rPr lang="es-CR" sz="1600" dirty="0" smtClean="0"/>
              <a:t>Alloy </a:t>
            </a:r>
            <a:r>
              <a:rPr lang="es-CR" sz="1600" dirty="0"/>
              <a:t>Hardfacing </a:t>
            </a:r>
            <a:endParaRPr lang="es-CR" sz="1600" dirty="0" smtClean="0"/>
          </a:p>
          <a:p>
            <a:pPr>
              <a:lnSpc>
                <a:spcPct val="100000"/>
              </a:lnSpc>
              <a:buBlip>
                <a:blip r:embed="rId3"/>
              </a:buBlip>
            </a:pPr>
            <a:endParaRPr lang="es-CR" sz="1600" dirty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n-US" sz="1600" dirty="0"/>
              <a:t>De </a:t>
            </a:r>
            <a:r>
              <a:rPr lang="es-CR" sz="1600" dirty="0"/>
              <a:t>forma local se construyo el Centro Control de Motores (CCM</a:t>
            </a:r>
            <a:r>
              <a:rPr lang="es-CR" sz="1600" dirty="0" smtClean="0"/>
              <a:t>)</a:t>
            </a:r>
          </a:p>
          <a:p>
            <a:pPr marL="0" indent="0">
              <a:lnSpc>
                <a:spcPct val="100000"/>
              </a:lnSpc>
              <a:buNone/>
            </a:pPr>
            <a:endParaRPr lang="es-CR" sz="1600" dirty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/>
              <a:t>De forma local se hizo la instalación con la supervisión de Alloy Hardfacing. </a:t>
            </a:r>
            <a:endParaRPr lang="es-CR" sz="1600" dirty="0" smtClean="0"/>
          </a:p>
          <a:p>
            <a:pPr marL="0" indent="0">
              <a:lnSpc>
                <a:spcPct val="100000"/>
              </a:lnSpc>
              <a:buNone/>
            </a:pPr>
            <a:endParaRPr lang="es-CR" sz="1600" dirty="0"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es-CR" sz="1600" dirty="0"/>
              <a:t>Alloy Hardfacing hizo la puesta en marcha de los  equipos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94885" y="136725"/>
            <a:ext cx="9559157" cy="895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4000" dirty="0"/>
              <a:t>Nueva Operación Bovina </a:t>
            </a:r>
            <a:r>
              <a:rPr lang="es-CR" sz="4000" dirty="0" smtClean="0"/>
              <a:t>Centroamérica</a:t>
            </a:r>
            <a:endParaRPr lang="es-CR" sz="4000" dirty="0"/>
          </a:p>
        </p:txBody>
      </p:sp>
    </p:spTree>
    <p:extLst>
      <p:ext uri="{BB962C8B-B14F-4D97-AF65-F5344CB8AC3E}">
        <p14:creationId xmlns:p14="http://schemas.microsoft.com/office/powerpoint/2010/main" val="124644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305" y="1001431"/>
            <a:ext cx="10820400" cy="54660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	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168" y="5417168"/>
            <a:ext cx="1440832" cy="14408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260" y="130683"/>
            <a:ext cx="2491740" cy="14150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10" y="5039458"/>
            <a:ext cx="2129584" cy="17663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95" y="1326342"/>
            <a:ext cx="1123157" cy="11231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61967" y="2158457"/>
            <a:ext cx="12573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BATCH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31241" y="1326342"/>
            <a:ext cx="15112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Continuo</a:t>
            </a:r>
          </a:p>
        </p:txBody>
      </p:sp>
      <p:pic>
        <p:nvPicPr>
          <p:cNvPr id="16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87" y="3275066"/>
            <a:ext cx="723618" cy="64149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883" y="2835208"/>
            <a:ext cx="3302376" cy="3302376"/>
          </a:xfrm>
          <a:prstGeom prst="rect">
            <a:avLst/>
          </a:prstGeom>
        </p:spPr>
      </p:pic>
      <p:sp>
        <p:nvSpPr>
          <p:cNvPr id="18" name="Elipse 17"/>
          <p:cNvSpPr/>
          <p:nvPr/>
        </p:nvSpPr>
        <p:spPr>
          <a:xfrm>
            <a:off x="2258454" y="1326343"/>
            <a:ext cx="1563229" cy="1209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2" name="Elipse 21"/>
          <p:cNvSpPr/>
          <p:nvPr/>
        </p:nvSpPr>
        <p:spPr>
          <a:xfrm>
            <a:off x="3475345" y="2984114"/>
            <a:ext cx="626804" cy="50003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3" name="Elipse 22"/>
          <p:cNvSpPr/>
          <p:nvPr/>
        </p:nvSpPr>
        <p:spPr>
          <a:xfrm>
            <a:off x="2671018" y="2535392"/>
            <a:ext cx="956311" cy="5643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6" name="Elipse 25"/>
          <p:cNvSpPr/>
          <p:nvPr/>
        </p:nvSpPr>
        <p:spPr>
          <a:xfrm>
            <a:off x="5872455" y="2198710"/>
            <a:ext cx="956311" cy="5643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7" name="Elipse 26"/>
          <p:cNvSpPr/>
          <p:nvPr/>
        </p:nvSpPr>
        <p:spPr>
          <a:xfrm>
            <a:off x="5705266" y="961002"/>
            <a:ext cx="1563229" cy="1209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8" name="Elipse 27"/>
          <p:cNvSpPr/>
          <p:nvPr/>
        </p:nvSpPr>
        <p:spPr>
          <a:xfrm>
            <a:off x="7841371" y="1807805"/>
            <a:ext cx="1563229" cy="1209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9" name="Elipse 28"/>
          <p:cNvSpPr/>
          <p:nvPr/>
        </p:nvSpPr>
        <p:spPr>
          <a:xfrm>
            <a:off x="7742747" y="3055496"/>
            <a:ext cx="956311" cy="5643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64806" y="-120127"/>
            <a:ext cx="7815299" cy="150498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/>
              <a:t>Enfoque </a:t>
            </a:r>
            <a:r>
              <a:rPr lang="es-ES" dirty="0" smtClean="0"/>
              <a:t>personalizado </a:t>
            </a:r>
            <a:r>
              <a:rPr lang="en-US" dirty="0" smtClean="0"/>
              <a:t>Alloy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2888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305" y="1001431"/>
            <a:ext cx="10820400" cy="54660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	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168" y="5417168"/>
            <a:ext cx="1440832" cy="14408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260" y="130683"/>
            <a:ext cx="2491740" cy="14150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10" y="5039458"/>
            <a:ext cx="2129584" cy="17663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95" y="1326342"/>
            <a:ext cx="1123157" cy="11231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6948" y="2013222"/>
            <a:ext cx="228158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Reconstruido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68696" y="1247619"/>
            <a:ext cx="15112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Nuevo</a:t>
            </a:r>
            <a:endParaRPr lang="en-US" sz="2400" dirty="0"/>
          </a:p>
        </p:txBody>
      </p:sp>
      <p:pic>
        <p:nvPicPr>
          <p:cNvPr id="16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87" y="3275066"/>
            <a:ext cx="723618" cy="64149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930" y="2974995"/>
            <a:ext cx="3302376" cy="3302376"/>
          </a:xfrm>
          <a:prstGeom prst="rect">
            <a:avLst/>
          </a:prstGeom>
        </p:spPr>
      </p:pic>
      <p:sp>
        <p:nvSpPr>
          <p:cNvPr id="24" name="Elipse 23"/>
          <p:cNvSpPr/>
          <p:nvPr/>
        </p:nvSpPr>
        <p:spPr>
          <a:xfrm>
            <a:off x="7495306" y="3385702"/>
            <a:ext cx="541068" cy="3599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5" name="Elipse 24"/>
          <p:cNvSpPr/>
          <p:nvPr/>
        </p:nvSpPr>
        <p:spPr>
          <a:xfrm>
            <a:off x="5358090" y="2608273"/>
            <a:ext cx="874644" cy="3345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6" name="Elipse 25"/>
          <p:cNvSpPr/>
          <p:nvPr/>
        </p:nvSpPr>
        <p:spPr>
          <a:xfrm>
            <a:off x="5567816" y="2015968"/>
            <a:ext cx="1243541" cy="5643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7" name="Elipse 26"/>
          <p:cNvSpPr/>
          <p:nvPr/>
        </p:nvSpPr>
        <p:spPr>
          <a:xfrm>
            <a:off x="5567816" y="901118"/>
            <a:ext cx="1563229" cy="10937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8" name="Elipse 27"/>
          <p:cNvSpPr/>
          <p:nvPr/>
        </p:nvSpPr>
        <p:spPr>
          <a:xfrm>
            <a:off x="7720160" y="1602503"/>
            <a:ext cx="2555166" cy="1209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9" name="Elipse 28"/>
          <p:cNvSpPr/>
          <p:nvPr/>
        </p:nvSpPr>
        <p:spPr>
          <a:xfrm>
            <a:off x="7945013" y="2876917"/>
            <a:ext cx="956311" cy="5643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64806" y="-120127"/>
            <a:ext cx="7815299" cy="150498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/>
              <a:t>Enfoque </a:t>
            </a:r>
            <a:r>
              <a:rPr lang="es-ES" dirty="0" smtClean="0"/>
              <a:t>personalizado </a:t>
            </a:r>
            <a:r>
              <a:rPr lang="en-US" dirty="0" smtClean="0"/>
              <a:t>Alloy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7266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165" y="-139711"/>
            <a:ext cx="2780004" cy="22462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6476" y="5113464"/>
            <a:ext cx="2325524" cy="1744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10" y="5090596"/>
            <a:ext cx="2271319" cy="170117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86198" y="1122829"/>
            <a:ext cx="1190067" cy="9837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20118" y="1284139"/>
            <a:ext cx="3096884" cy="277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06566" y="1742726"/>
            <a:ext cx="2211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/>
              <a:t>Tratamiento de Agua </a:t>
            </a:r>
            <a:r>
              <a:rPr lang="es-CR" sz="2400" dirty="0" smtClean="0"/>
              <a:t>y manejos de</a:t>
            </a:r>
            <a:endParaRPr lang="es-CR" sz="2400" dirty="0"/>
          </a:p>
          <a:p>
            <a:r>
              <a:rPr lang="es-CR" sz="2400" dirty="0"/>
              <a:t>Olores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265" y="3349487"/>
            <a:ext cx="3075978" cy="3075978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302" y="872500"/>
            <a:ext cx="1631855" cy="163185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964806" y="-120127"/>
            <a:ext cx="7815299" cy="150498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/>
              <a:t>Enfoque </a:t>
            </a:r>
            <a:r>
              <a:rPr lang="es-ES" dirty="0" smtClean="0"/>
              <a:t>personalizado </a:t>
            </a:r>
            <a:r>
              <a:rPr lang="en-US" dirty="0" smtClean="0"/>
              <a:t>Alloy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2663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6084" y="-205957"/>
            <a:ext cx="8610600" cy="853412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/>
              <a:t>Enfoque </a:t>
            </a:r>
            <a:r>
              <a:rPr lang="es-ES" dirty="0" smtClean="0"/>
              <a:t>personalizado </a:t>
            </a:r>
            <a:r>
              <a:rPr lang="en-US" dirty="0" smtClean="0"/>
              <a:t>Alloy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084" y="649748"/>
            <a:ext cx="8610600" cy="47697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pPr>
              <a:buBlip>
                <a:blip r:embed="rId3"/>
              </a:buBlip>
            </a:pPr>
            <a:r>
              <a:rPr lang="es-ES" dirty="0"/>
              <a:t>Llegamos sin  predisposición alguna.</a:t>
            </a:r>
            <a:endParaRPr lang="en-US" dirty="0"/>
          </a:p>
          <a:p>
            <a:pPr>
              <a:buBlip>
                <a:blip r:embed="rId3"/>
              </a:buBlip>
            </a:pPr>
            <a:r>
              <a:rPr lang="es-CR" dirty="0"/>
              <a:t>Escuchamos sus necesidades.</a:t>
            </a:r>
          </a:p>
          <a:p>
            <a:pPr>
              <a:buBlip>
                <a:blip r:embed="rId3"/>
              </a:buBlip>
            </a:pPr>
            <a:r>
              <a:rPr lang="es-CR" dirty="0"/>
              <a:t>Observamos sus operaciones.</a:t>
            </a:r>
          </a:p>
          <a:p>
            <a:pPr>
              <a:buBlip>
                <a:blip r:embed="rId3"/>
              </a:buBlip>
            </a:pPr>
            <a:r>
              <a:rPr lang="es-CR" dirty="0"/>
              <a:t>Analizamos sus métricas.</a:t>
            </a:r>
          </a:p>
          <a:p>
            <a:pPr>
              <a:buBlip>
                <a:blip r:embed="rId3"/>
              </a:buBlip>
            </a:pPr>
            <a:r>
              <a:rPr lang="es-CR" dirty="0"/>
              <a:t>Hacemos recomendaciones de ingeniería para su planta.</a:t>
            </a:r>
          </a:p>
          <a:p>
            <a:pPr>
              <a:buBlip>
                <a:blip r:embed="rId3"/>
              </a:buBlip>
            </a:pPr>
            <a:r>
              <a:rPr lang="es-CR" dirty="0"/>
              <a:t>Ofrecemos opciones y justificaciones </a:t>
            </a:r>
            <a:r>
              <a:rPr lang="es-CR" dirty="0" smtClean="0"/>
              <a:t>cuantificables.</a:t>
            </a:r>
          </a:p>
          <a:p>
            <a:pPr>
              <a:buBlip>
                <a:blip r:embed="rId3"/>
              </a:buBlip>
            </a:pPr>
            <a:r>
              <a:rPr lang="es-CR" dirty="0" smtClean="0"/>
              <a:t>Ofrecemos </a:t>
            </a:r>
            <a:r>
              <a:rPr lang="es-CR" dirty="0"/>
              <a:t>equipo nuevo y remanufacturado con </a:t>
            </a:r>
            <a:r>
              <a:rPr lang="es-CR" sz="3100" b="1" u="sng" dirty="0">
                <a:solidFill>
                  <a:srgbClr val="FF0000"/>
                </a:solidFill>
              </a:rPr>
              <a:t>la misma </a:t>
            </a:r>
            <a:r>
              <a:rPr lang="es-CR" b="1" dirty="0">
                <a:solidFill>
                  <a:srgbClr val="FF0000"/>
                </a:solidFill>
              </a:rPr>
              <a:t>garantía</a:t>
            </a:r>
            <a:r>
              <a:rPr lang="es-CR" dirty="0">
                <a:solidFill>
                  <a:srgbClr val="FF0000"/>
                </a:solidFill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s-CR" dirty="0"/>
              <a:t>Incorporamos los equipos existentes que puedan ser utilizables</a:t>
            </a:r>
          </a:p>
          <a:p>
            <a:pPr>
              <a:buBlip>
                <a:blip r:embed="rId3"/>
              </a:buBlip>
            </a:pPr>
            <a:r>
              <a:rPr lang="es-CR" dirty="0"/>
              <a:t>Entrenaremos a sus operadores</a:t>
            </a:r>
          </a:p>
          <a:p>
            <a:pPr>
              <a:buBlip>
                <a:blip r:embed="rId3"/>
              </a:buBlip>
            </a:pPr>
            <a:r>
              <a:rPr lang="es-CR" dirty="0"/>
              <a:t>Seremos su  aliado comercial por largo tiempo.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168" y="5417168"/>
            <a:ext cx="1440832" cy="14408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104" y="0"/>
            <a:ext cx="3942896" cy="17936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01" y="5236893"/>
            <a:ext cx="2989362" cy="160560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4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676" y="266592"/>
            <a:ext cx="8610600" cy="890562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¿Quién va a hacer esto para usted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330" y="1324444"/>
            <a:ext cx="100584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Conoce al </a:t>
            </a:r>
            <a:r>
              <a:rPr lang="es-CR" sz="2400" dirty="0"/>
              <a:t>equipo</a:t>
            </a:r>
            <a:r>
              <a:rPr lang="en-US" sz="2400" dirty="0"/>
              <a:t> de </a:t>
            </a:r>
            <a:r>
              <a:rPr lang="en-US" sz="2400" dirty="0" err="1"/>
              <a:t>trabajo</a:t>
            </a:r>
            <a:r>
              <a:rPr lang="en-US" sz="2400" dirty="0"/>
              <a:t> de Alloy y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amplia</a:t>
            </a:r>
            <a:r>
              <a:rPr lang="en-US" sz="2400" dirty="0"/>
              <a:t> </a:t>
            </a:r>
            <a:r>
              <a:rPr lang="en-US" sz="2400" dirty="0" err="1"/>
              <a:t>experiencia</a:t>
            </a:r>
            <a:r>
              <a:rPr lang="en-US" sz="2400" dirty="0"/>
              <a:t> en la </a:t>
            </a:r>
            <a:r>
              <a:rPr lang="en-US" sz="2400" dirty="0" err="1"/>
              <a:t>industria</a:t>
            </a:r>
            <a:r>
              <a:rPr lang="en-US" sz="2400" dirty="0"/>
              <a:t>:</a:t>
            </a:r>
          </a:p>
          <a:p>
            <a:endParaRPr lang="en-US" sz="2400" dirty="0"/>
          </a:p>
          <a:p>
            <a:pPr lvl="1">
              <a:buBlip>
                <a:blip r:embed="rId3"/>
              </a:buBlip>
            </a:pPr>
            <a:r>
              <a:rPr lang="en-US" sz="2000" dirty="0"/>
              <a:t>Mark Aulik – </a:t>
            </a:r>
            <a:r>
              <a:rPr lang="en-US" sz="2000" dirty="0" err="1"/>
              <a:t>Presidente</a:t>
            </a:r>
            <a:r>
              <a:rPr lang="en-US" sz="2000" dirty="0"/>
              <a:t> y </a:t>
            </a:r>
            <a:r>
              <a:rPr lang="en-US" sz="2000" dirty="0" err="1"/>
              <a:t>dueño</a:t>
            </a:r>
            <a:r>
              <a:rPr lang="en-US" sz="2000" dirty="0"/>
              <a:t> – 42 </a:t>
            </a:r>
            <a:r>
              <a:rPr lang="en-US" sz="2000" dirty="0" err="1"/>
              <a:t>años</a:t>
            </a:r>
            <a:r>
              <a:rPr lang="en-US" sz="2000" dirty="0"/>
              <a:t> de </a:t>
            </a:r>
            <a:r>
              <a:rPr lang="en-US" sz="2000" dirty="0" err="1"/>
              <a:t>experiencia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industria</a:t>
            </a:r>
            <a:endParaRPr lang="en-US" sz="2000" dirty="0"/>
          </a:p>
          <a:p>
            <a:pPr lvl="1">
              <a:buBlip>
                <a:blip r:embed="rId3"/>
              </a:buBlip>
            </a:pPr>
            <a:r>
              <a:rPr lang="en-US" sz="2000" dirty="0"/>
              <a:t>Paul Rothenberger – Vice </a:t>
            </a:r>
            <a:r>
              <a:rPr lang="en-US" sz="2000" dirty="0" err="1"/>
              <a:t>Presidente</a:t>
            </a:r>
            <a:r>
              <a:rPr lang="en-US" sz="2000" dirty="0"/>
              <a:t> – 26 </a:t>
            </a:r>
            <a:r>
              <a:rPr lang="en-US" sz="2000" dirty="0" err="1"/>
              <a:t>años</a:t>
            </a:r>
            <a:r>
              <a:rPr lang="en-US" sz="2000" dirty="0"/>
              <a:t> de </a:t>
            </a:r>
            <a:r>
              <a:rPr lang="en-US" sz="2000" dirty="0" err="1"/>
              <a:t>experiencia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industria</a:t>
            </a:r>
            <a:endParaRPr lang="en-US" sz="2000" dirty="0"/>
          </a:p>
          <a:p>
            <a:pPr lvl="1">
              <a:buBlip>
                <a:blip r:embed="rId3"/>
              </a:buBlip>
            </a:pPr>
            <a:r>
              <a:rPr lang="en-US" sz="2000" dirty="0"/>
              <a:t>Brian Wodtke – </a:t>
            </a:r>
            <a:r>
              <a:rPr lang="es-ES" sz="2000" dirty="0"/>
              <a:t>Gestor de instalación</a:t>
            </a:r>
            <a:r>
              <a:rPr lang="en-US" sz="2000" dirty="0"/>
              <a:t>– 32 </a:t>
            </a:r>
            <a:r>
              <a:rPr lang="en-US" sz="2000" dirty="0" err="1"/>
              <a:t>años</a:t>
            </a:r>
            <a:r>
              <a:rPr lang="en-US" sz="2000" dirty="0"/>
              <a:t> </a:t>
            </a:r>
            <a:r>
              <a:rPr lang="en-US" sz="2000" dirty="0" err="1"/>
              <a:t>experiencia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industria</a:t>
            </a:r>
            <a:endParaRPr lang="en-US" sz="2000" dirty="0"/>
          </a:p>
          <a:p>
            <a:pPr lvl="1">
              <a:buBlip>
                <a:blip r:embed="rId3"/>
              </a:buBlip>
            </a:pPr>
            <a:r>
              <a:rPr lang="en-US" sz="2000" dirty="0"/>
              <a:t>Cesar Cruz – </a:t>
            </a:r>
            <a:r>
              <a:rPr lang="es-ES" sz="2000" dirty="0"/>
              <a:t>Ingeniería y Aplicaciones</a:t>
            </a:r>
            <a:r>
              <a:rPr lang="en-US" sz="2000" dirty="0"/>
              <a:t>– 7 </a:t>
            </a:r>
            <a:r>
              <a:rPr lang="en-US" sz="2000" dirty="0" err="1"/>
              <a:t>años</a:t>
            </a:r>
            <a:r>
              <a:rPr lang="en-US" sz="2000" dirty="0"/>
              <a:t> </a:t>
            </a:r>
            <a:r>
              <a:rPr lang="en-US" sz="2000" dirty="0" err="1"/>
              <a:t>experiencia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industria</a:t>
            </a:r>
            <a:endParaRPr lang="en-US" sz="2000" dirty="0"/>
          </a:p>
          <a:p>
            <a:pPr lvl="1">
              <a:buBlip>
                <a:blip r:embed="rId3"/>
              </a:buBlip>
            </a:pPr>
            <a:r>
              <a:rPr lang="en-US" sz="2000" dirty="0"/>
              <a:t>Benjamin Barnard – </a:t>
            </a:r>
            <a:r>
              <a:rPr lang="en-US" sz="2000" dirty="0" err="1"/>
              <a:t>Gerente</a:t>
            </a:r>
            <a:r>
              <a:rPr lang="en-US" sz="2000" dirty="0"/>
              <a:t> de </a:t>
            </a:r>
            <a:r>
              <a:rPr lang="en-US" sz="2000" dirty="0" err="1"/>
              <a:t>ventas</a:t>
            </a:r>
            <a:r>
              <a:rPr lang="en-US" sz="2000" dirty="0"/>
              <a:t> </a:t>
            </a:r>
            <a:r>
              <a:rPr lang="en-US" sz="2000" dirty="0" err="1"/>
              <a:t>internas</a:t>
            </a:r>
            <a:r>
              <a:rPr lang="en-US" sz="2000" dirty="0"/>
              <a:t> - 3 </a:t>
            </a:r>
            <a:r>
              <a:rPr lang="en-US" sz="2000" dirty="0" err="1"/>
              <a:t>años</a:t>
            </a:r>
            <a:r>
              <a:rPr lang="en-US" sz="2000" dirty="0"/>
              <a:t> de </a:t>
            </a:r>
            <a:r>
              <a:rPr lang="en-US" sz="2000" dirty="0" err="1"/>
              <a:t>experiencia</a:t>
            </a:r>
            <a:endParaRPr lang="en-US" sz="2000" dirty="0"/>
          </a:p>
          <a:p>
            <a:pPr lvl="1">
              <a:buBlip>
                <a:blip r:embed="rId3"/>
              </a:buBlip>
            </a:pPr>
            <a:r>
              <a:rPr lang="en-US" sz="2000" dirty="0"/>
              <a:t>Dan Tell – </a:t>
            </a:r>
            <a:r>
              <a:rPr lang="en-US" sz="2000" dirty="0" smtClean="0"/>
              <a:t>Ingenieria y </a:t>
            </a:r>
            <a:r>
              <a:rPr lang="en-US" sz="2000" dirty="0" err="1"/>
              <a:t>Aplicaciones</a:t>
            </a:r>
            <a:r>
              <a:rPr lang="en-US" sz="2000" dirty="0"/>
              <a:t> – </a:t>
            </a:r>
            <a:r>
              <a:rPr lang="en-US" sz="2000" dirty="0" smtClean="0"/>
              <a:t>3 </a:t>
            </a:r>
            <a:r>
              <a:rPr lang="en-US" sz="2000" dirty="0" err="1"/>
              <a:t>años</a:t>
            </a:r>
            <a:r>
              <a:rPr lang="en-US" sz="2000" dirty="0"/>
              <a:t> </a:t>
            </a:r>
            <a:r>
              <a:rPr lang="en-US" sz="2000" dirty="0" err="1"/>
              <a:t>experiencia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la </a:t>
            </a:r>
            <a:r>
              <a:rPr lang="en-US" sz="2000" dirty="0" err="1"/>
              <a:t>industria</a:t>
            </a:r>
            <a:endParaRPr lang="en-US" sz="20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1414" y="5697414"/>
            <a:ext cx="1160585" cy="11605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60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7315"/>
            <a:ext cx="11075390" cy="3194805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GRACIAS POR SU </a:t>
            </a:r>
            <a:r>
              <a:rPr lang="en-US" sz="6000" dirty="0" smtClean="0"/>
              <a:t>ATENCIÓN</a:t>
            </a:r>
            <a:br>
              <a:rPr lang="en-US" sz="6000" dirty="0" smtClean="0"/>
            </a:br>
            <a:r>
              <a:rPr lang="en-US" sz="6000" dirty="0" smtClean="0"/>
              <a:t>PREGUNTAS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7825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713" y="684881"/>
            <a:ext cx="7344147" cy="69420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Que </a:t>
            </a:r>
            <a:r>
              <a:rPr lang="es-CR" dirty="0" smtClean="0"/>
              <a:t>significa  ser Sustentable</a:t>
            </a:r>
            <a:endParaRPr lang="es-CR" dirty="0"/>
          </a:p>
        </p:txBody>
      </p:sp>
      <p:sp>
        <p:nvSpPr>
          <p:cNvPr id="3" name="TextBox 2"/>
          <p:cNvSpPr txBox="1"/>
          <p:nvPr/>
        </p:nvSpPr>
        <p:spPr>
          <a:xfrm>
            <a:off x="557606" y="2063968"/>
            <a:ext cx="92970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s-CR" sz="2400" dirty="0"/>
              <a:t>Somos</a:t>
            </a:r>
            <a:r>
              <a:rPr lang="en-US" sz="2400" dirty="0"/>
              <a:t> </a:t>
            </a:r>
            <a:r>
              <a:rPr lang="es-CR" sz="2400" dirty="0"/>
              <a:t>recicladores</a:t>
            </a:r>
            <a:r>
              <a:rPr lang="en-US" sz="2400" dirty="0"/>
              <a:t> de </a:t>
            </a:r>
            <a:r>
              <a:rPr lang="es-CR" sz="2400" dirty="0"/>
              <a:t>subproductos de origen animal.</a:t>
            </a:r>
          </a:p>
          <a:p>
            <a:pPr marL="342900" indent="-342900" algn="just">
              <a:buBlip>
                <a:blip r:embed="rId3"/>
              </a:buBlip>
            </a:pPr>
            <a:r>
              <a:rPr lang="es-CR" sz="2400" dirty="0" smtClean="0"/>
              <a:t>La primera de nuestras premisas </a:t>
            </a:r>
            <a:r>
              <a:rPr lang="es-CR" sz="2400" dirty="0"/>
              <a:t>es brindar un </a:t>
            </a:r>
            <a:r>
              <a:rPr lang="es-CR" sz="2400" dirty="0" smtClean="0"/>
              <a:t>valor agregado </a:t>
            </a:r>
            <a:r>
              <a:rPr lang="es-CR" sz="2400" dirty="0"/>
              <a:t>a la </a:t>
            </a:r>
            <a:r>
              <a:rPr lang="es-CR" sz="2400" dirty="0" smtClean="0"/>
              <a:t>industria, reciclando Subproducto de origen vacuno</a:t>
            </a:r>
            <a:endParaRPr lang="es-CR" sz="2400" dirty="0"/>
          </a:p>
          <a:p>
            <a:pPr marL="342900" indent="-342900" algn="just">
              <a:buBlip>
                <a:blip r:embed="rId3"/>
              </a:buBlip>
            </a:pPr>
            <a:r>
              <a:rPr lang="es-CR" sz="2400" dirty="0" smtClean="0"/>
              <a:t>El concepto de  </a:t>
            </a:r>
            <a:r>
              <a:rPr lang="es-CR" sz="2400" dirty="0"/>
              <a:t>Alloy </a:t>
            </a:r>
            <a:r>
              <a:rPr lang="es-CR" sz="2400" dirty="0" smtClean="0"/>
              <a:t>para la industria sustentable se </a:t>
            </a:r>
            <a:r>
              <a:rPr lang="es-CR" sz="2400" dirty="0"/>
              <a:t>basa en el trabajo en equipo con </a:t>
            </a:r>
            <a:r>
              <a:rPr lang="es-CR" sz="2400" dirty="0" smtClean="0"/>
              <a:t>nuestros clientes </a:t>
            </a:r>
            <a:r>
              <a:rPr lang="es-CR" sz="2400" dirty="0"/>
              <a:t>para mejorar sus </a:t>
            </a:r>
            <a:r>
              <a:rPr lang="es-CR" sz="2400" dirty="0" smtClean="0"/>
              <a:t>instalaciones, </a:t>
            </a:r>
            <a:r>
              <a:rPr lang="es-CR" sz="2400" dirty="0"/>
              <a:t>ser mas </a:t>
            </a:r>
            <a:r>
              <a:rPr lang="es-CR" sz="2400" dirty="0" smtClean="0"/>
              <a:t>eficiente en sus procesos, minimizar gasto de recursos no </a:t>
            </a:r>
            <a:r>
              <a:rPr lang="es-CR" sz="2400" dirty="0" err="1" smtClean="0"/>
              <a:t>removables</a:t>
            </a:r>
            <a:r>
              <a:rPr lang="es-CR" sz="2400" dirty="0" smtClean="0"/>
              <a:t>.</a:t>
            </a:r>
          </a:p>
          <a:p>
            <a:pPr marL="342900" indent="-342900" algn="just">
              <a:buBlip>
                <a:blip r:embed="rId3"/>
              </a:buBlip>
            </a:pPr>
            <a:r>
              <a:rPr lang="es-CR" sz="2400" dirty="0" smtClean="0"/>
              <a:t>Tenemos</a:t>
            </a:r>
            <a:r>
              <a:rPr lang="en-US" sz="2400" dirty="0" smtClean="0"/>
              <a:t> </a:t>
            </a:r>
            <a:r>
              <a:rPr lang="es-CR" sz="2400" dirty="0"/>
              <a:t>por consigna ser aliado en el crecimiento de su empresa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9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16589" y="1456763"/>
            <a:ext cx="862254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800100" lvl="1" indent="-342900">
              <a:buBlip>
                <a:blip r:embed="rId3"/>
              </a:buBlip>
            </a:pPr>
            <a:r>
              <a:rPr lang="es-CR" sz="3600" dirty="0"/>
              <a:t> </a:t>
            </a:r>
            <a:r>
              <a:rPr lang="es-CR" sz="3600" dirty="0" smtClean="0"/>
              <a:t>Ahorro en Combustibles </a:t>
            </a:r>
            <a:endParaRPr lang="es-CR" sz="3600" dirty="0"/>
          </a:p>
          <a:p>
            <a:pPr marL="800100" lvl="1" indent="-342900">
              <a:buBlip>
                <a:blip r:embed="rId3"/>
              </a:buBlip>
            </a:pPr>
            <a:r>
              <a:rPr lang="es-CR" sz="3600" dirty="0"/>
              <a:t> </a:t>
            </a:r>
            <a:r>
              <a:rPr lang="es-CR" sz="3600" dirty="0" smtClean="0"/>
              <a:t>Ahorro en Electricidad</a:t>
            </a:r>
            <a:endParaRPr lang="es-CR" sz="3600" dirty="0"/>
          </a:p>
          <a:p>
            <a:pPr marL="800100" lvl="1" indent="-342900">
              <a:buBlip>
                <a:blip r:embed="rId3"/>
              </a:buBlip>
            </a:pPr>
            <a:r>
              <a:rPr lang="es-CR" sz="3600" dirty="0"/>
              <a:t> </a:t>
            </a:r>
            <a:r>
              <a:rPr lang="es-CR" sz="3600" dirty="0" smtClean="0"/>
              <a:t>Eficiencia en Mano </a:t>
            </a:r>
            <a:r>
              <a:rPr lang="es-CR" sz="3600" dirty="0"/>
              <a:t>de obra</a:t>
            </a:r>
          </a:p>
          <a:p>
            <a:pPr marL="800100" lvl="1" indent="-342900">
              <a:buBlip>
                <a:blip r:embed="rId3"/>
              </a:buBlip>
            </a:pPr>
            <a:r>
              <a:rPr lang="es-CR" sz="3600" dirty="0"/>
              <a:t> </a:t>
            </a:r>
            <a:r>
              <a:rPr lang="es-CR" sz="3600" dirty="0" smtClean="0"/>
              <a:t>Reduccion en Tiempos </a:t>
            </a:r>
            <a:r>
              <a:rPr lang="es-CR" sz="3600" dirty="0"/>
              <a:t>de Cocción</a:t>
            </a:r>
          </a:p>
          <a:p>
            <a:pPr marL="800100" lvl="1" indent="-342900">
              <a:buBlip>
                <a:blip r:embed="rId3"/>
              </a:buBlip>
            </a:pPr>
            <a:r>
              <a:rPr lang="es-CR" sz="3600" dirty="0"/>
              <a:t> </a:t>
            </a:r>
            <a:r>
              <a:rPr lang="es-CR" sz="3600" dirty="0" smtClean="0"/>
              <a:t>Manejo de Olores</a:t>
            </a:r>
            <a:endParaRPr lang="es-CR" sz="3600" dirty="0"/>
          </a:p>
          <a:p>
            <a:pPr marL="800100" lvl="1" indent="-342900">
              <a:buBlip>
                <a:blip r:embed="rId3"/>
              </a:buBlip>
            </a:pPr>
            <a:r>
              <a:rPr lang="es-ES" sz="3600" dirty="0"/>
              <a:t> M</a:t>
            </a:r>
            <a:r>
              <a:rPr lang="es-ES" sz="3600" dirty="0" smtClean="0"/>
              <a:t>ejora en Costo </a:t>
            </a:r>
            <a:r>
              <a:rPr lang="es-ES" sz="3600" dirty="0"/>
              <a:t>por Tonelada</a:t>
            </a:r>
          </a:p>
          <a:p>
            <a:pPr marL="800100" lvl="1" indent="-342900">
              <a:buBlip>
                <a:blip r:embed="rId3"/>
              </a:buBlip>
            </a:pPr>
            <a:r>
              <a:rPr lang="es-ES" sz="3600" dirty="0"/>
              <a:t> Calidad del producto terminado</a:t>
            </a:r>
          </a:p>
          <a:p>
            <a:pPr lvl="1"/>
            <a:endParaRPr lang="es-ES" sz="3600" dirty="0"/>
          </a:p>
          <a:p>
            <a:pPr marL="800100" lvl="1" indent="-342900">
              <a:buFont typeface="Wingdings" panose="05000000000000000000" pitchFamily="2" charset="2"/>
              <a:buChar char="v"/>
            </a:pPr>
            <a:endParaRPr lang="es-E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94885" y="48825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Consultas  </a:t>
            </a:r>
            <a:r>
              <a:rPr lang="es-ES" dirty="0"/>
              <a:t>F</a:t>
            </a:r>
            <a:r>
              <a:rPr lang="es-ES" dirty="0" smtClean="0"/>
              <a:t>recuentes </a:t>
            </a:r>
            <a:r>
              <a:rPr lang="es-ES" dirty="0"/>
              <a:t>de </a:t>
            </a:r>
            <a:r>
              <a:rPr lang="es-ES" dirty="0" smtClean="0"/>
              <a:t>Nuestro Clientes</a:t>
            </a:r>
            <a:br>
              <a:rPr lang="es-ES" dirty="0" smtClean="0"/>
            </a:br>
            <a:r>
              <a:rPr lang="es-ES" dirty="0" smtClean="0"/>
              <a:t>para ser sustentables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2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9348" y="641566"/>
            <a:ext cx="8001000" cy="830747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Metodología de Alloy para Analizar sus Procesos.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305" y="1001431"/>
            <a:ext cx="10820400" cy="5466080"/>
          </a:xfrm>
        </p:spPr>
        <p:txBody>
          <a:bodyPr>
            <a:normAutofit/>
          </a:bodyPr>
          <a:lstStyle/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720305" y="1573864"/>
            <a:ext cx="950180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457200" indent="-457200">
              <a:buBlip>
                <a:blip r:embed="rId3"/>
              </a:buBlip>
            </a:pPr>
            <a:r>
              <a:rPr lang="es-ES" sz="2400" dirty="0"/>
              <a:t>Escuchar sus </a:t>
            </a:r>
            <a:r>
              <a:rPr lang="es-ES" sz="2400" dirty="0" smtClean="0"/>
              <a:t>requerimientos</a:t>
            </a:r>
            <a:r>
              <a:rPr lang="es-ES" sz="2400" dirty="0"/>
              <a:t> </a:t>
            </a:r>
            <a:r>
              <a:rPr lang="es-ES" sz="2400" dirty="0" smtClean="0"/>
              <a:t>y sus metas para el proceso.</a:t>
            </a:r>
            <a:endParaRPr lang="es-ES" sz="2400" dirty="0"/>
          </a:p>
          <a:p>
            <a:pPr marL="457200" indent="-457200">
              <a:buBlip>
                <a:blip r:embed="rId3"/>
              </a:buBlip>
            </a:pPr>
            <a:r>
              <a:rPr lang="es-ES" sz="2400" dirty="0" smtClean="0"/>
              <a:t>Visitamos  </a:t>
            </a:r>
            <a:r>
              <a:rPr lang="es-ES" sz="2400" dirty="0"/>
              <a:t>su instalación, </a:t>
            </a:r>
            <a:r>
              <a:rPr lang="es-ES" sz="2400" dirty="0" smtClean="0"/>
              <a:t>examinamos </a:t>
            </a:r>
            <a:r>
              <a:rPr lang="es-ES" sz="2400" dirty="0"/>
              <a:t>el estado actual de su equipo</a:t>
            </a:r>
            <a:r>
              <a:rPr lang="en-US" sz="2400" dirty="0"/>
              <a:t>.</a:t>
            </a:r>
          </a:p>
          <a:p>
            <a:pPr marL="457200" indent="-457200">
              <a:buBlip>
                <a:blip r:embed="rId3"/>
              </a:buBlip>
            </a:pPr>
            <a:r>
              <a:rPr lang="es-CR" sz="2400" dirty="0"/>
              <a:t>Analizar sus productos.</a:t>
            </a:r>
          </a:p>
          <a:p>
            <a:pPr marL="457200" indent="-457200">
              <a:buBlip>
                <a:blip r:embed="rId3"/>
              </a:buBlip>
            </a:pPr>
            <a:r>
              <a:rPr lang="es-ES" sz="2400" dirty="0"/>
              <a:t>Analizar sus procesos.</a:t>
            </a:r>
            <a:endParaRPr lang="en-US" sz="2400" dirty="0"/>
          </a:p>
          <a:p>
            <a:pPr marL="457200" indent="-457200">
              <a:buBlip>
                <a:blip r:embed="rId3"/>
              </a:buBlip>
            </a:pPr>
            <a:r>
              <a:rPr lang="es-ES" sz="2400" dirty="0"/>
              <a:t>Hacemos Ingeniería para </a:t>
            </a:r>
            <a:r>
              <a:rPr lang="es-ES" sz="2400" dirty="0" smtClean="0"/>
              <a:t>solucionar sus problemas.</a:t>
            </a:r>
            <a:endParaRPr lang="es-ES" sz="2400" dirty="0"/>
          </a:p>
          <a:p>
            <a:pPr marL="457200" indent="-457200">
              <a:buBlip>
                <a:blip r:embed="rId3"/>
              </a:buBlip>
            </a:pPr>
            <a:r>
              <a:rPr lang="es-ES" sz="2400" dirty="0"/>
              <a:t>Incorporar equipos que puede ser utilizado.</a:t>
            </a:r>
            <a:endParaRPr lang="en-US" sz="2400" dirty="0"/>
          </a:p>
          <a:p>
            <a:pPr marL="800100" lvl="1" indent="-342900">
              <a:buBlip>
                <a:blip r:embed="rId3"/>
              </a:buBlip>
            </a:pPr>
            <a:r>
              <a:rPr lang="es-ES" sz="2400" dirty="0"/>
              <a:t>Determinar procesos - </a:t>
            </a:r>
            <a:r>
              <a:rPr lang="es-ES" sz="2400" dirty="0" smtClean="0"/>
              <a:t>Digestor </a:t>
            </a:r>
            <a:r>
              <a:rPr lang="es-ES" sz="2400" dirty="0" err="1" smtClean="0"/>
              <a:t>Batch</a:t>
            </a:r>
            <a:r>
              <a:rPr lang="es-ES" sz="2400" dirty="0" smtClean="0"/>
              <a:t> o continuo</a:t>
            </a:r>
            <a:endParaRPr lang="en-US" sz="2400" dirty="0"/>
          </a:p>
          <a:p>
            <a:pPr marL="800100" lvl="1" indent="-342900">
              <a:buBlip>
                <a:blip r:embed="rId3"/>
              </a:buBlip>
            </a:pPr>
            <a:r>
              <a:rPr lang="es-ES" sz="2400" dirty="0" smtClean="0"/>
              <a:t>Determinar </a:t>
            </a:r>
            <a:r>
              <a:rPr lang="es-ES" sz="2400" dirty="0"/>
              <a:t>que </a:t>
            </a:r>
            <a:r>
              <a:rPr lang="es-ES" sz="2400" dirty="0" smtClean="0"/>
              <a:t>equipos pueden </a:t>
            </a:r>
            <a:r>
              <a:rPr lang="es-ES" sz="2400" dirty="0"/>
              <a:t>ser </a:t>
            </a:r>
            <a:r>
              <a:rPr lang="es-ES" sz="2400" dirty="0" smtClean="0"/>
              <a:t>nuevos </a:t>
            </a:r>
            <a:r>
              <a:rPr lang="es-ES" sz="2400" dirty="0"/>
              <a:t>y qué puede ser remanufacturado</a:t>
            </a:r>
            <a:endParaRPr lang="en-US" sz="2400" dirty="0"/>
          </a:p>
          <a:p>
            <a:pPr marL="342900" indent="-342900">
              <a:buBlip>
                <a:blip r:embed="rId3"/>
              </a:buBlip>
            </a:pPr>
            <a:r>
              <a:rPr lang="es-ES" sz="2400" dirty="0"/>
              <a:t>Puesta en marcha, servicio post-venta </a:t>
            </a:r>
            <a:r>
              <a:rPr lang="es-CR" sz="2400" dirty="0"/>
              <a:t>relaciones comerciales </a:t>
            </a:r>
            <a:r>
              <a:rPr lang="es-ES" sz="2400" dirty="0"/>
              <a:t>a largo plazo</a:t>
            </a:r>
            <a:endParaRPr lang="en-US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168" y="5324180"/>
            <a:ext cx="1440832" cy="144083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6564" y="1493632"/>
            <a:ext cx="3564822" cy="4739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45116" r="-1"/>
          <a:stretch/>
        </p:blipFill>
        <p:spPr>
          <a:xfrm>
            <a:off x="5584714" y="1524451"/>
            <a:ext cx="3790656" cy="4518788"/>
          </a:xfrm>
          <a:prstGeom prst="rect">
            <a:avLst/>
          </a:prstGeom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770012"/>
              </p:ext>
            </p:extLst>
          </p:nvPr>
        </p:nvGraphicFramePr>
        <p:xfrm>
          <a:off x="5500139" y="1379853"/>
          <a:ext cx="4110999" cy="5046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2" name="Worksheet" r:id="rId7" imgW="2686158" imgH="3295619" progId="Excel.Sheet.8">
                  <p:embed/>
                </p:oleObj>
              </mc:Choice>
              <mc:Fallback>
                <p:oleObj name="Worksheet" r:id="rId7" imgW="2686158" imgH="329561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00139" y="1379853"/>
                        <a:ext cx="4110999" cy="504619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49287" y="310900"/>
            <a:ext cx="8001000" cy="830747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Ejemplo de Ahorro en Combustible.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888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4329 L -0.36367 0.04329 L -0.36367 0.0002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90" y="-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1270" y="556439"/>
            <a:ext cx="7618834" cy="1320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Check List  para </a:t>
            </a:r>
            <a:r>
              <a:rPr lang="es-419" dirty="0" smtClean="0"/>
              <a:t>mejorar</a:t>
            </a:r>
            <a:r>
              <a:rPr lang="en-US" dirty="0" smtClean="0"/>
              <a:t> </a:t>
            </a:r>
            <a:r>
              <a:rPr lang="es-419" dirty="0" smtClean="0"/>
              <a:t>eficiencia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s-419" dirty="0" smtClean="0"/>
              <a:t>en</a:t>
            </a:r>
            <a:r>
              <a:rPr lang="en-US" dirty="0" smtClean="0"/>
              <a:t> </a:t>
            </a:r>
            <a:r>
              <a:rPr lang="es-419" dirty="0" smtClean="0"/>
              <a:t>Proceso</a:t>
            </a:r>
            <a:r>
              <a:rPr lang="en-US" dirty="0" smtClean="0"/>
              <a:t> de </a:t>
            </a:r>
            <a:r>
              <a:rPr lang="es-419" dirty="0" smtClean="0"/>
              <a:t>Cocción</a:t>
            </a:r>
            <a:r>
              <a:rPr lang="en-US" dirty="0" smtClean="0"/>
              <a:t>.</a:t>
            </a:r>
            <a:endParaRPr lang="es-C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443" y="1989265"/>
            <a:ext cx="48520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Linea de Vapor</a:t>
            </a:r>
            <a:endParaRPr lang="es-419" dirty="0" smtClean="0"/>
          </a:p>
          <a:p>
            <a:pPr lvl="1">
              <a:buBlip>
                <a:blip r:embed="rId2"/>
              </a:buBlip>
            </a:pPr>
            <a:r>
              <a:rPr lang="es-419" dirty="0" smtClean="0"/>
              <a:t>Volumen de vapor Correcto (#/</a:t>
            </a:r>
            <a:r>
              <a:rPr lang="es-419" dirty="0" err="1"/>
              <a:t>h</a:t>
            </a:r>
            <a:r>
              <a:rPr lang="es-419" dirty="0" err="1" smtClean="0"/>
              <a:t>r</a:t>
            </a:r>
            <a:r>
              <a:rPr lang="es-419" dirty="0" smtClean="0"/>
              <a:t>)                          </a:t>
            </a:r>
          </a:p>
          <a:p>
            <a:pPr lvl="1">
              <a:buBlip>
                <a:blip r:embed="rId2"/>
              </a:buBlip>
            </a:pPr>
            <a:r>
              <a:rPr lang="es-419" dirty="0" smtClean="0"/>
              <a:t>Presión de vapor Adecuada (90 PSI Mínimo)</a:t>
            </a:r>
          </a:p>
          <a:p>
            <a:pPr lvl="1">
              <a:buBlip>
                <a:blip r:embed="rId2"/>
              </a:buBlip>
            </a:pPr>
            <a:r>
              <a:rPr lang="es-419" dirty="0" smtClean="0"/>
              <a:t>Diámetro adecuado de tubería	</a:t>
            </a:r>
          </a:p>
          <a:p>
            <a:pPr lvl="1">
              <a:buBlip>
                <a:blip r:embed="rId2"/>
              </a:buBlip>
            </a:pPr>
            <a:r>
              <a:rPr lang="es-419" dirty="0" smtClean="0"/>
              <a:t>Calidad en Vapor	  (Sobre Calentado)</a:t>
            </a:r>
          </a:p>
          <a:p>
            <a:pPr marL="457200" lvl="1" indent="0">
              <a:buNone/>
            </a:pPr>
            <a:r>
              <a:rPr lang="es-419" dirty="0" smtClean="0"/>
              <a:t>   </a:t>
            </a:r>
          </a:p>
          <a:p>
            <a:pPr marL="0" indent="0">
              <a:buNone/>
            </a:pPr>
            <a:r>
              <a:rPr lang="es-419" dirty="0" smtClean="0"/>
              <a:t>Remoción de Condensado	     </a:t>
            </a:r>
          </a:p>
          <a:p>
            <a:pPr lvl="1">
              <a:buBlip>
                <a:blip r:embed="rId2"/>
              </a:buBlip>
            </a:pPr>
            <a:r>
              <a:rPr lang="es-419" dirty="0" smtClean="0"/>
              <a:t>Trampas de Vapor		      </a:t>
            </a:r>
          </a:p>
          <a:p>
            <a:pPr lvl="1">
              <a:buBlip>
                <a:blip r:embed="rId2"/>
              </a:buBlip>
            </a:pPr>
            <a:r>
              <a:rPr lang="es-419" dirty="0" smtClean="0"/>
              <a:t>Válvulas de Alivio</a:t>
            </a:r>
          </a:p>
          <a:p>
            <a:pPr lvl="1">
              <a:buBlip>
                <a:blip r:embed="rId2"/>
              </a:buBlip>
            </a:pPr>
            <a:r>
              <a:rPr lang="es-419" dirty="0" smtClean="0"/>
              <a:t>Válvulas  Check</a:t>
            </a:r>
          </a:p>
          <a:p>
            <a:endParaRPr lang="es-CR" dirty="0"/>
          </a:p>
        </p:txBody>
      </p:sp>
      <p:sp>
        <p:nvSpPr>
          <p:cNvPr id="4" name="Rectangle 3"/>
          <p:cNvSpPr/>
          <p:nvPr/>
        </p:nvSpPr>
        <p:spPr>
          <a:xfrm>
            <a:off x="5970687" y="2063968"/>
            <a:ext cx="4987331" cy="4048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None/>
            </a:pPr>
            <a:r>
              <a:rPr lang="es-41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Cooker</a:t>
            </a: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Blip>
                <a:blip r:embed="rId2"/>
              </a:buBlip>
            </a:pPr>
            <a:r>
              <a:rPr lang="es-419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Distancia Paleta-Chaqueta (3/8”) </a:t>
            </a: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Blip>
                <a:blip r:embed="rId2"/>
              </a:buBlip>
            </a:pPr>
            <a:r>
              <a:rPr lang="es-419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RPM’s</a:t>
            </a:r>
            <a:r>
              <a:rPr lang="es-419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del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eje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(Digestor </a:t>
            </a:r>
            <a:r>
              <a:rPr lang="es-419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Batch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48)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					    (Digestor Continuo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28)</a:t>
            </a: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Blip>
                <a:blip r:embed="rId2"/>
              </a:buBlip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None/>
            </a:pPr>
            <a:r>
              <a:rPr lang="es-419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Remoción </a:t>
            </a:r>
            <a:r>
              <a:rPr lang="es-41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Vahos</a:t>
            </a: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Blip>
                <a:blip r:embed="rId2"/>
              </a:buBlip>
            </a:pP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Vacío </a:t>
            </a:r>
            <a:r>
              <a:rPr lang="es-419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 el Cooker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(8” </a:t>
            </a:r>
            <a:r>
              <a:rPr lang="es-419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water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419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Column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s-419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Blip>
                <a:blip r:embed="rId2"/>
              </a:buBlip>
            </a:pPr>
            <a:r>
              <a:rPr lang="es-419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Velocidad de </a:t>
            </a: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Evacuación </a:t>
            </a:r>
            <a:r>
              <a:rPr lang="es-419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Vahos</a:t>
            </a:r>
          </a:p>
          <a:p>
            <a:pPr lvl="1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s-419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</a:t>
            </a:r>
            <a:endParaRPr lang="es-419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Blip>
                <a:blip r:embed="rId2"/>
              </a:buBlip>
            </a:pPr>
            <a:endParaRPr lang="es-419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53911" y="62488"/>
            <a:ext cx="81454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000" dirty="0"/>
          </a:p>
          <a:p>
            <a:pPr lvl="1"/>
            <a:r>
              <a:rPr lang="es-ES" sz="4000" dirty="0"/>
              <a:t>Calidad del producto terminado</a:t>
            </a:r>
          </a:p>
          <a:p>
            <a:pPr lvl="1"/>
            <a:endParaRPr lang="es-ES" sz="4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270011"/>
              </p:ext>
            </p:extLst>
          </p:nvPr>
        </p:nvGraphicFramePr>
        <p:xfrm>
          <a:off x="1113873" y="2063968"/>
          <a:ext cx="10766425" cy="451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" name="Hoja de cálculo" r:id="rId4" imgW="6654701" imgH="2539838" progId="Excel.Sheet.12">
                  <p:embed/>
                </p:oleObj>
              </mc:Choice>
              <mc:Fallback>
                <p:oleObj name="Hoja de cálculo" r:id="rId4" imgW="6654701" imgH="2539838" progId="Excel.Sheet.12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3873" y="2063968"/>
                        <a:ext cx="10766425" cy="451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7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26774" y="2293197"/>
            <a:ext cx="10142025" cy="2209229"/>
          </a:xfrm>
        </p:spPr>
        <p:txBody>
          <a:bodyPr>
            <a:normAutofit/>
          </a:bodyPr>
          <a:lstStyle/>
          <a:p>
            <a:pPr algn="ctr"/>
            <a:r>
              <a:rPr lang="es-CR" sz="6600" dirty="0">
                <a:solidFill>
                  <a:schemeClr val="tx2">
                    <a:lumMod val="50000"/>
                  </a:schemeClr>
                </a:solidFill>
              </a:rPr>
              <a:t>Nueva Operación Bovina </a:t>
            </a:r>
            <a:br>
              <a:rPr lang="es-CR" sz="66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s-CR" sz="6600" dirty="0">
                <a:solidFill>
                  <a:schemeClr val="tx2">
                    <a:lumMod val="50000"/>
                  </a:schemeClr>
                </a:solidFill>
              </a:rPr>
              <a:t>en Centroamérica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29848" y="4350995"/>
            <a:ext cx="1425388" cy="38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Investment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7376" y="4141698"/>
            <a:ext cx="1425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Cost of operation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33083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stretch>
              <a:fillRect l="9000" t="8000" r="17000" b="5000"/>
            </a:stretch>
          </a:blipFill>
          <a:ln>
            <a:noFill/>
          </a:ln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163" y="952262"/>
            <a:ext cx="11299254" cy="573092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94885" y="136725"/>
            <a:ext cx="9559157" cy="895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sz="4000" dirty="0"/>
              <a:t>Nueva Operación Bovina </a:t>
            </a:r>
            <a:r>
              <a:rPr lang="es-CR" sz="4000" dirty="0" smtClean="0"/>
              <a:t>Centroamérica</a:t>
            </a:r>
            <a:endParaRPr lang="es-CR" sz="4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94884" cy="206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4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drio esmerilad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3642</TotalTime>
  <Words>766</Words>
  <Application>Microsoft Office PowerPoint</Application>
  <PresentationFormat>Panorámica</PresentationFormat>
  <Paragraphs>196</Paragraphs>
  <Slides>18</Slides>
  <Notes>17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6" baseType="lpstr">
      <vt:lpstr>Arial</vt:lpstr>
      <vt:lpstr>Calibri</vt:lpstr>
      <vt:lpstr>Trebuchet MS</vt:lpstr>
      <vt:lpstr>Wingdings</vt:lpstr>
      <vt:lpstr>Wingdings 3</vt:lpstr>
      <vt:lpstr>Faceta</vt:lpstr>
      <vt:lpstr>Worksheet</vt:lpstr>
      <vt:lpstr>Hoja de cálculo</vt:lpstr>
      <vt:lpstr>Ingeniería Personalizada Un Modelo Sustentable.</vt:lpstr>
      <vt:lpstr>Que significa  ser Sustentable</vt:lpstr>
      <vt:lpstr>Consultas  Frecuentes de Nuestro Clientes para ser sustentables </vt:lpstr>
      <vt:lpstr>Metodología de Alloy para Analizar sus Procesos.</vt:lpstr>
      <vt:lpstr>Ejemplo de Ahorro en Combustible.</vt:lpstr>
      <vt:lpstr>Check List  para mejorar eficiencia  en Proceso de Cocción.</vt:lpstr>
      <vt:lpstr>Presentación de PowerPoint</vt:lpstr>
      <vt:lpstr>Nueva Operación Bovina  en Centroamérica</vt:lpstr>
      <vt:lpstr>Presentación de PowerPoint</vt:lpstr>
      <vt:lpstr>Presentación de PowerPoint</vt:lpstr>
      <vt:lpstr>Presentación de PowerPoint</vt:lpstr>
      <vt:lpstr>Presentación de PowerPoint</vt:lpstr>
      <vt:lpstr> Enfoque personalizado Alloy:   </vt:lpstr>
      <vt:lpstr> Enfoque personalizado Alloy:   </vt:lpstr>
      <vt:lpstr> Enfoque personalizado Alloy:   </vt:lpstr>
      <vt:lpstr> Enfoque personalizado Alloy:   </vt:lpstr>
      <vt:lpstr>¿Quién va a hacer esto para usted?</vt:lpstr>
      <vt:lpstr>GRACIAS POR SU ATENCIÓN PREGUNTAS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Ingeneria Personalizada Para la Sostenibilidad</dc:title>
  <dc:creator>Mark Aulik</dc:creator>
  <cp:lastModifiedBy>Mark Aulik</cp:lastModifiedBy>
  <cp:revision>336</cp:revision>
  <cp:lastPrinted>2016-03-13T17:31:50Z</cp:lastPrinted>
  <dcterms:created xsi:type="dcterms:W3CDTF">2016-02-15T21:11:20Z</dcterms:created>
  <dcterms:modified xsi:type="dcterms:W3CDTF">2016-12-01T17:31:43Z</dcterms:modified>
</cp:coreProperties>
</file>