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2"/>
  </p:notesMasterIdLst>
  <p:handoutMasterIdLst>
    <p:handoutMasterId r:id="rId23"/>
  </p:handoutMasterIdLst>
  <p:sldIdLst>
    <p:sldId id="256" r:id="rId3"/>
    <p:sldId id="313" r:id="rId4"/>
    <p:sldId id="325" r:id="rId5"/>
    <p:sldId id="311" r:id="rId6"/>
    <p:sldId id="343" r:id="rId7"/>
    <p:sldId id="316" r:id="rId8"/>
    <p:sldId id="359" r:id="rId9"/>
    <p:sldId id="346" r:id="rId10"/>
    <p:sldId id="347" r:id="rId11"/>
    <p:sldId id="357" r:id="rId12"/>
    <p:sldId id="349" r:id="rId13"/>
    <p:sldId id="350" r:id="rId14"/>
    <p:sldId id="351" r:id="rId15"/>
    <p:sldId id="352" r:id="rId16"/>
    <p:sldId id="353" r:id="rId17"/>
    <p:sldId id="354" r:id="rId18"/>
    <p:sldId id="356" r:id="rId19"/>
    <p:sldId id="358" r:id="rId20"/>
    <p:sldId id="272" r:id="rId21"/>
  </p:sldIdLst>
  <p:sldSz cx="12192000" cy="6858000"/>
  <p:notesSz cx="7010400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ecilia Hiriart" initials="CH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C30D"/>
    <a:srgbClr val="A4BC14"/>
    <a:srgbClr val="F3FCD0"/>
    <a:srgbClr val="F9F7A5"/>
    <a:srgbClr val="B9C709"/>
    <a:srgbClr val="5EADFB"/>
    <a:srgbClr val="0067B7"/>
    <a:srgbClr val="238E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0" autoAdjust="0"/>
    <p:restoredTop sz="86380" autoAdjust="0"/>
  </p:normalViewPr>
  <p:slideViewPr>
    <p:cSldViewPr snapToGrid="0" snapToObjects="1">
      <p:cViewPr>
        <p:scale>
          <a:sx n="65" d="100"/>
          <a:sy n="65" d="100"/>
        </p:scale>
        <p:origin x="-120" y="-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264" y="300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11-30T20:21:47.924" idx="4">
    <p:pos x="10" y="10"/>
    <p:text>CHIRIART@AMBIENTE.GOB.AR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18F03-4AE1-480F-9D59-0C0A45B566EE}" type="datetimeFigureOut">
              <a:rPr lang="es-AR" smtClean="0"/>
              <a:pPr/>
              <a:t>01/12/2016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338" y="87725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AD3D6B-8DE3-44E4-B9D4-95D7420742F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02866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3550"/>
          </a:xfrm>
          <a:prstGeom prst="rect">
            <a:avLst/>
          </a:prstGeom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3550"/>
          </a:xfrm>
          <a:prstGeom prst="rect">
            <a:avLst/>
          </a:prstGeom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5CC4019-50ED-4669-B2B2-1087D11AE77B}" type="datetimeFigureOut">
              <a:rPr lang="en-US"/>
              <a:pPr>
                <a:defRPr/>
              </a:pPr>
              <a:t>12/1/2016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3425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45000"/>
            <a:ext cx="5607050" cy="3636963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38475" cy="463550"/>
          </a:xfrm>
          <a:prstGeom prst="rect">
            <a:avLst/>
          </a:prstGeom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772525"/>
            <a:ext cx="3038475" cy="463550"/>
          </a:xfrm>
          <a:prstGeom prst="rect">
            <a:avLst/>
          </a:prstGeom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B33F108-2F8E-458F-8458-1FCDD74BD3D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7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10-12,30 </a:t>
            </a:r>
            <a:r>
              <a:rPr lang="es-ES" dirty="0" err="1" smtClean="0"/>
              <a:t>hs</a:t>
            </a:r>
            <a:r>
              <a:rPr lang="es-ES" dirty="0" smtClean="0"/>
              <a:t>. Perspectivas o programas de </a:t>
            </a:r>
            <a:r>
              <a:rPr lang="es-ES" dirty="0" err="1" smtClean="0"/>
              <a:t>accion</a:t>
            </a:r>
            <a:r>
              <a:rPr lang="es-ES" dirty="0" smtClean="0"/>
              <a:t> de organismos: </a:t>
            </a:r>
            <a:r>
              <a:rPr lang="es-ES" dirty="0" err="1" smtClean="0"/>
              <a:t>senasa</a:t>
            </a:r>
            <a:r>
              <a:rPr lang="es-ES" dirty="0" smtClean="0"/>
              <a:t>,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opds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acumar</a:t>
            </a:r>
            <a:r>
              <a:rPr lang="es-ES" baseline="0" dirty="0" smtClean="0"/>
              <a:t> normas, min. De agroindustria - </a:t>
            </a:r>
            <a:r>
              <a:rPr lang="es-ES" baseline="0" dirty="0" err="1" smtClean="0"/>
              <a:t>ganaderia</a:t>
            </a:r>
            <a:r>
              <a:rPr lang="es-ES" baseline="0" dirty="0" smtClean="0"/>
              <a:t>, </a:t>
            </a:r>
          </a:p>
          <a:p>
            <a:r>
              <a:rPr lang="es-ES" baseline="0" dirty="0" smtClean="0"/>
              <a:t>Hoy? </a:t>
            </a:r>
            <a:r>
              <a:rPr lang="es-ES" baseline="0" dirty="0" err="1" smtClean="0"/>
              <a:t>Articulacion</a:t>
            </a:r>
            <a:r>
              <a:rPr lang="es-ES" baseline="0" dirty="0" smtClean="0"/>
              <a:t> ponernos a disposición para solucionar problemas concretos – ventajas preventivas del </a:t>
            </a:r>
            <a:r>
              <a:rPr lang="es-ES" baseline="0" dirty="0" err="1" smtClean="0"/>
              <a:t>pri</a:t>
            </a:r>
            <a:r>
              <a:rPr lang="es-ES" baseline="0" dirty="0" smtClean="0"/>
              <a:t> – diferencias con el obligatorio. </a:t>
            </a:r>
          </a:p>
          <a:p>
            <a:r>
              <a:rPr lang="es-ES" baseline="0" dirty="0" smtClean="0"/>
              <a:t>Almuerzo – mesa redonda: </a:t>
            </a:r>
            <a:r>
              <a:rPr lang="es-ES" baseline="0" dirty="0" err="1" smtClean="0"/>
              <a:t>solucion</a:t>
            </a:r>
            <a:r>
              <a:rPr lang="es-ES" baseline="0" dirty="0" smtClean="0"/>
              <a:t> a problemas – 14,30-16 </a:t>
            </a:r>
            <a:r>
              <a:rPr lang="es-ES" baseline="0" dirty="0" err="1" smtClean="0"/>
              <a:t>hs</a:t>
            </a:r>
            <a:r>
              <a:rPr lang="es-ES" baseline="0" dirty="0" smtClean="0"/>
              <a:t>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33F108-2F8E-458F-8458-1FCDD74BD3D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442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AR" altLang="es-AR" dirty="0" smtClean="0"/>
              <a:t>Ver título</a:t>
            </a:r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176F48BC-E181-4611-998F-73CD33B936EA}" type="slidenum">
              <a:rPr lang="en-US" altLang="en-US" smtClean="0">
                <a:solidFill>
                  <a:prstClr val="black"/>
                </a:solidFill>
                <a:ea typeface="ヒラギノ角ゴ Pro W3"/>
                <a:cs typeface="ヒラギノ角ゴ Pro W3"/>
              </a:rPr>
              <a:pPr/>
              <a:t>10</a:t>
            </a:fld>
            <a:endParaRPr lang="en-US" altLang="en-US" dirty="0" smtClean="0">
              <a:solidFill>
                <a:prstClr val="black"/>
              </a:solidFill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AR" altLang="es-AR" dirty="0" smtClean="0"/>
              <a:t>Ver título</a:t>
            </a:r>
          </a:p>
        </p:txBody>
      </p:sp>
      <p:sp>
        <p:nvSpPr>
          <p:cNvPr id="604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5605485C-A5F4-4F4C-A5EE-14CED6D4D723}" type="slidenum">
              <a:rPr lang="en-US" altLang="en-US" smtClean="0">
                <a:ea typeface="ヒラギノ角ゴ Pro W3"/>
                <a:cs typeface="ヒラギノ角ゴ Pro W3"/>
              </a:rPr>
              <a:pPr/>
              <a:t>11</a:t>
            </a:fld>
            <a:endParaRPr lang="en-US" altLang="en-US" dirty="0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AR" altLang="es-AR" dirty="0" smtClean="0"/>
              <a:t>Ver título</a:t>
            </a:r>
          </a:p>
        </p:txBody>
      </p:sp>
      <p:sp>
        <p:nvSpPr>
          <p:cNvPr id="614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7B2FE46F-B8DD-44AE-A863-BBE42EE5AA41}" type="slidenum">
              <a:rPr lang="en-US" altLang="en-US" smtClean="0">
                <a:ea typeface="ヒラギノ角ゴ Pro W3"/>
                <a:cs typeface="ヒラギノ角ゴ Pro W3"/>
              </a:rPr>
              <a:pPr/>
              <a:t>12</a:t>
            </a:fld>
            <a:endParaRPr lang="en-US" altLang="en-US" dirty="0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AR" altLang="es-AR" dirty="0" smtClean="0"/>
              <a:t>Ver título</a:t>
            </a:r>
          </a:p>
        </p:txBody>
      </p:sp>
      <p:sp>
        <p:nvSpPr>
          <p:cNvPr id="624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19A6C11C-F0F3-4923-BFD9-BC936AA840D1}" type="slidenum">
              <a:rPr lang="en-US" altLang="en-US" smtClean="0">
                <a:ea typeface="ヒラギノ角ゴ Pro W3"/>
                <a:cs typeface="ヒラギノ角ゴ Pro W3"/>
              </a:rPr>
              <a:pPr/>
              <a:t>13</a:t>
            </a:fld>
            <a:endParaRPr lang="en-US" altLang="en-US" dirty="0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AR" altLang="es-AR" dirty="0" smtClean="0"/>
              <a:t>Ver título</a:t>
            </a:r>
          </a:p>
        </p:txBody>
      </p:sp>
      <p:sp>
        <p:nvSpPr>
          <p:cNvPr id="634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CE4FED9C-5B1E-46D8-9ADE-377967F84F99}" type="slidenum">
              <a:rPr lang="en-US" altLang="en-US" smtClean="0">
                <a:ea typeface="ヒラギノ角ゴ Pro W3"/>
                <a:cs typeface="ヒラギノ角ゴ Pro W3"/>
              </a:rPr>
              <a:pPr/>
              <a:t>14</a:t>
            </a:fld>
            <a:endParaRPr lang="en-US" altLang="en-US" dirty="0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AR" altLang="es-AR" dirty="0" smtClean="0"/>
              <a:t>Ver título</a:t>
            </a:r>
          </a:p>
        </p:txBody>
      </p:sp>
      <p:sp>
        <p:nvSpPr>
          <p:cNvPr id="645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23EFFDD6-2CFA-4800-8D22-47DB2446357E}" type="slidenum">
              <a:rPr lang="en-US" altLang="en-US" smtClean="0">
                <a:ea typeface="ヒラギノ角ゴ Pro W3"/>
                <a:cs typeface="ヒラギノ角ゴ Pro W3"/>
              </a:rPr>
              <a:pPr/>
              <a:t>15</a:t>
            </a:fld>
            <a:endParaRPr lang="en-US" altLang="en-US" dirty="0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AR" altLang="es-AR" dirty="0" smtClean="0"/>
              <a:t>Ver título</a:t>
            </a:r>
          </a:p>
        </p:txBody>
      </p:sp>
      <p:sp>
        <p:nvSpPr>
          <p:cNvPr id="645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23EFFDD6-2CFA-4800-8D22-47DB2446357E}" type="slidenum">
              <a:rPr lang="en-US" altLang="en-US" smtClean="0">
                <a:ea typeface="ヒラギノ角ゴ Pro W3"/>
                <a:cs typeface="ヒラギノ角ゴ Pro W3"/>
              </a:rPr>
              <a:pPr/>
              <a:t>16</a:t>
            </a:fld>
            <a:endParaRPr lang="en-US" altLang="en-US" dirty="0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AR" altLang="es-AR" dirty="0" smtClean="0"/>
              <a:t>Ver título</a:t>
            </a:r>
          </a:p>
        </p:txBody>
      </p:sp>
      <p:sp>
        <p:nvSpPr>
          <p:cNvPr id="553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534B6089-0E4A-4A77-9D63-858AA6998F48}" type="slidenum">
              <a:rPr lang="en-US" altLang="en-US" smtClean="0">
                <a:ea typeface="ヒラギノ角ゴ Pro W3"/>
                <a:cs typeface="ヒラギノ角ゴ Pro W3"/>
              </a:rPr>
              <a:pPr/>
              <a:t>17</a:t>
            </a:fld>
            <a:endParaRPr lang="en-US" altLang="en-US" dirty="0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33F108-2F8E-458F-8458-1FCDD74BD3D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563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AR" altLang="es-AR" dirty="0" smtClean="0"/>
          </a:p>
        </p:txBody>
      </p:sp>
      <p:sp>
        <p:nvSpPr>
          <p:cNvPr id="256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A83CE20-746C-45C4-BE18-03BF76563ABC}" type="slidenum">
              <a:rPr lang="en-US" altLang="en-US" smtClean="0">
                <a:ea typeface="ヒラギノ角ゴ Pro W3"/>
                <a:cs typeface="ヒラギノ角ゴ Pro W3"/>
              </a:rPr>
              <a:pPr/>
              <a:t>2</a:t>
            </a:fld>
            <a:endParaRPr lang="en-US" altLang="en-US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AR" altLang="es-AR" dirty="0" smtClean="0"/>
          </a:p>
        </p:txBody>
      </p:sp>
      <p:sp>
        <p:nvSpPr>
          <p:cNvPr id="256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A83CE20-746C-45C4-BE18-03BF76563ABC}" type="slidenum">
              <a:rPr lang="en-US" altLang="en-US" smtClean="0">
                <a:ea typeface="ヒラギノ角ゴ Pro W3"/>
                <a:cs typeface="ヒラギノ角ゴ Pro W3"/>
              </a:rPr>
              <a:pPr/>
              <a:t>3</a:t>
            </a:fld>
            <a:endParaRPr lang="en-US" altLang="en-US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AR" altLang="es-AR" smtClean="0"/>
              <a:t>Ver título</a:t>
            </a:r>
          </a:p>
        </p:txBody>
      </p:sp>
      <p:sp>
        <p:nvSpPr>
          <p:cNvPr id="256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A83CE20-746C-45C4-BE18-03BF76563ABC}" type="slidenum">
              <a:rPr lang="en-US" altLang="en-US" smtClean="0">
                <a:ea typeface="ヒラギノ角ゴ Pro W3"/>
                <a:cs typeface="ヒラギノ角ゴ Pro W3"/>
              </a:rPr>
              <a:pPr/>
              <a:t>4</a:t>
            </a:fld>
            <a:endParaRPr lang="en-US" altLang="en-US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7038" y="692150"/>
            <a:ext cx="6156325" cy="34639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AR" altLang="es-AR" smtClean="0"/>
              <a:t>Ver título</a:t>
            </a:r>
          </a:p>
        </p:txBody>
      </p:sp>
      <p:sp>
        <p:nvSpPr>
          <p:cNvPr id="256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A83CE20-746C-45C4-BE18-03BF76563ABC}" type="slidenum">
              <a:rPr lang="en-US" altLang="en-US" smtClean="0">
                <a:ea typeface="ヒラギノ角ゴ Pro W3"/>
                <a:cs typeface="ヒラギノ角ゴ Pro W3"/>
              </a:rPr>
              <a:pPr/>
              <a:t>5</a:t>
            </a:fld>
            <a:endParaRPr lang="en-US" altLang="en-US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7038" y="692150"/>
            <a:ext cx="6156325" cy="34639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AR" altLang="es-AR" smtClean="0"/>
              <a:t>Ver título</a:t>
            </a:r>
          </a:p>
        </p:txBody>
      </p:sp>
      <p:sp>
        <p:nvSpPr>
          <p:cNvPr id="256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A83CE20-746C-45C4-BE18-03BF76563ABC}" type="slidenum">
              <a:rPr lang="en-US" altLang="en-US" smtClean="0">
                <a:ea typeface="ヒラギノ角ゴ Pro W3"/>
                <a:cs typeface="ヒラギノ角ゴ Pro W3"/>
              </a:rPr>
              <a:pPr/>
              <a:t>6</a:t>
            </a:fld>
            <a:endParaRPr lang="en-US" altLang="en-US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7038" y="692150"/>
            <a:ext cx="6156325" cy="34639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AR" altLang="es-AR" dirty="0" smtClean="0"/>
              <a:t>Ver título</a:t>
            </a:r>
          </a:p>
        </p:txBody>
      </p:sp>
      <p:sp>
        <p:nvSpPr>
          <p:cNvPr id="256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A83CE20-746C-45C4-BE18-03BF76563ABC}" type="slidenum">
              <a:rPr lang="en-US" altLang="en-US" smtClean="0">
                <a:solidFill>
                  <a:prstClr val="black"/>
                </a:solidFill>
                <a:ea typeface="ヒラギノ角ゴ Pro W3"/>
                <a:cs typeface="ヒラギノ角ゴ Pro W3"/>
              </a:rPr>
              <a:pPr/>
              <a:t>7</a:t>
            </a:fld>
            <a:endParaRPr lang="en-US" altLang="en-US" smtClean="0">
              <a:solidFill>
                <a:prstClr val="black"/>
              </a:solidFill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AR" altLang="es-AR" dirty="0" smtClean="0"/>
              <a:t>Ver título</a:t>
            </a:r>
          </a:p>
        </p:txBody>
      </p:sp>
      <p:sp>
        <p:nvSpPr>
          <p:cNvPr id="481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9434597C-7AFB-43B7-B554-A58068B7E03A}" type="slidenum">
              <a:rPr lang="en-US" altLang="en-US" smtClean="0">
                <a:ea typeface="ヒラギノ角ゴ Pro W3"/>
                <a:cs typeface="ヒラギノ角ゴ Pro W3"/>
              </a:rPr>
              <a:pPr/>
              <a:t>8</a:t>
            </a:fld>
            <a:endParaRPr lang="en-US" altLang="en-US" dirty="0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AR" altLang="es-AR" dirty="0" smtClean="0"/>
              <a:t>Ver título</a:t>
            </a:r>
          </a:p>
        </p:txBody>
      </p:sp>
      <p:sp>
        <p:nvSpPr>
          <p:cNvPr id="481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9434597C-7AFB-43B7-B554-A58068B7E03A}" type="slidenum">
              <a:rPr lang="en-US" altLang="en-US" smtClean="0">
                <a:ea typeface="ヒラギノ角ゴ Pro W3"/>
                <a:cs typeface="ヒラギノ角ゴ Pro W3"/>
              </a:rPr>
              <a:pPr/>
              <a:t>9</a:t>
            </a:fld>
            <a:endParaRPr lang="en-US" altLang="en-US" dirty="0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 userDrawn="1"/>
        </p:nvSpPr>
        <p:spPr>
          <a:xfrm>
            <a:off x="0" y="0"/>
            <a:ext cx="12192000" cy="486568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AR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/>
          <p:nvPr userDrawn="1"/>
        </p:nvSpPr>
        <p:spPr>
          <a:xfrm>
            <a:off x="0" y="0"/>
            <a:ext cx="12192000" cy="4865688"/>
          </a:xfrm>
          <a:prstGeom prst="rect">
            <a:avLst/>
          </a:prstGeom>
          <a:solidFill>
            <a:srgbClr val="146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AR">
              <a:solidFill>
                <a:srgbClr val="FFFFFF"/>
              </a:solidFill>
            </a:endParaRPr>
          </a:p>
        </p:txBody>
      </p:sp>
      <p:pic>
        <p:nvPicPr>
          <p:cNvPr id="6" name="Imagen 8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810625" y="758825"/>
            <a:ext cx="254317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838200" y="2061006"/>
            <a:ext cx="10515600" cy="2387600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838202" y="5110609"/>
            <a:ext cx="6705599" cy="113779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2800">
                <a:solidFill>
                  <a:srgbClr val="0070C0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3276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4B0E8-1FA3-4D55-932C-D1F97F9669EC}" type="datetimeFigureOut">
              <a:rPr lang="en-US"/>
              <a:pPr>
                <a:defRPr/>
              </a:pPr>
              <a:t>12/1/2016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48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3276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5213B-6FC7-4BEB-82BF-01FC3D291E00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6813B-DCE5-4E7D-BA0E-BF22D5FC70C3}" type="datetimeFigureOut">
              <a:rPr lang="en-US"/>
              <a:pPr>
                <a:defRPr/>
              </a:pPr>
              <a:t>12/1/2016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EF9A6-79AB-4B1C-A800-BD24D7B6135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5E9B7-BE45-425C-9D6B-9059CF7D1724}" type="datetimeFigureOut">
              <a:rPr lang="en-US"/>
              <a:pPr>
                <a:defRPr/>
              </a:pPr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2038C-D968-44C8-A64F-D2F5217380D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1A2ED-0CBA-4025-86C0-50A1D88427C5}" type="datetimeFigureOut">
              <a:rPr lang="en-US"/>
              <a:pPr>
                <a:defRPr/>
              </a:pPr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F7F28-9323-4022-A371-3544F0C9C4A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flipV="1">
            <a:off x="0" y="6342063"/>
            <a:ext cx="12192000" cy="19050"/>
          </a:xfrm>
          <a:prstGeom prst="rect">
            <a:avLst/>
          </a:prstGeom>
          <a:solidFill>
            <a:srgbClr val="0067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algn="ctr" eaLnBrk="1" hangingPunct="1">
              <a:defRPr/>
            </a:pPr>
            <a:endParaRPr lang="es-AR" altLang="es-AR" sz="1800" smtClean="0">
              <a:solidFill>
                <a:srgbClr val="FFFFFF"/>
              </a:solidFill>
            </a:endParaRPr>
          </a:p>
        </p:txBody>
      </p:sp>
      <p:pic>
        <p:nvPicPr>
          <p:cNvPr id="3" name="Picture 7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756775" y="6402388"/>
            <a:ext cx="2278063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9313B-229F-4DB6-B186-D87B5ADA3044}" type="datetimeFigureOut">
              <a:rPr lang="en-US"/>
              <a:pPr>
                <a:defRPr/>
              </a:pPr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6BE25-A666-45E8-982C-401414522F4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E4343-9E72-4F64-A84C-E89DFBF9B84C}" type="datetimeFigureOut">
              <a:rPr lang="en-US"/>
              <a:pPr>
                <a:defRPr/>
              </a:pPr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24E67-08F6-42D0-8A65-BADD5E5B070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7B374-46AE-43BE-8422-28C8758DE3D0}" type="datetimeFigureOut">
              <a:rPr lang="en-US"/>
              <a:pPr>
                <a:defRPr/>
              </a:pPr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2C6E2-AB90-4A5E-9059-60C2C0B1F5E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E6455-F3BF-477C-A998-EF0ECB7E29C5}" type="datetimeFigureOut">
              <a:rPr lang="en-US"/>
              <a:pPr>
                <a:defRPr/>
              </a:pPr>
              <a:t>12/1/2016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9B34F-7200-442D-98F9-E23C8C158D1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D3744-4A8B-4E4D-80CC-BC616D98E6B2}" type="datetimeFigureOut">
              <a:rPr lang="en-US"/>
              <a:pPr>
                <a:defRPr/>
              </a:pPr>
              <a:t>12/1/2016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944E4-4245-48B8-A653-83D0E0BEF40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ADBE9-5DF1-4D0E-9AA8-A32C12C1DB4C}" type="datetimeFigureOut">
              <a:rPr lang="en-US"/>
              <a:pPr>
                <a:defRPr/>
              </a:pPr>
              <a:t>12/1/2016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D24C9-1499-4575-9961-1B5D9FC40D0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 userDrawn="1"/>
        </p:nvSpPr>
        <p:spPr>
          <a:xfrm flipV="1">
            <a:off x="0" y="6342063"/>
            <a:ext cx="12192000" cy="19050"/>
          </a:xfrm>
          <a:prstGeom prst="rect">
            <a:avLst/>
          </a:prstGeom>
          <a:solidFill>
            <a:srgbClr val="0067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AR">
              <a:solidFill>
                <a:srgbClr val="FFFFFF"/>
              </a:solidFill>
            </a:endParaRPr>
          </a:p>
        </p:txBody>
      </p:sp>
      <p:pic>
        <p:nvPicPr>
          <p:cNvPr id="3" name="Picture 7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756775" y="6402388"/>
            <a:ext cx="2278063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603C9-B293-4852-BBC2-0974E1980508}" type="datetimeFigureOut">
              <a:rPr lang="en-US"/>
              <a:pPr>
                <a:defRPr/>
              </a:pPr>
              <a:t>12/1/2016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D6E4E-53EA-4106-A052-872BE22C6F1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5573B-656B-4713-A959-8815089F2208}" type="datetimeFigureOut">
              <a:rPr lang="en-US"/>
              <a:pPr>
                <a:defRPr/>
              </a:pPr>
              <a:t>12/1/2016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1C1D2-583E-4E50-95E0-98340DD3618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0B246-60E6-42D7-8B32-A3143FA046CE}" type="datetimeFigureOut">
              <a:rPr lang="en-US"/>
              <a:pPr>
                <a:defRPr/>
              </a:pPr>
              <a:t>12/1/2016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E8D21-05CC-4ED1-8AEC-15AA316F828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F47C-6746-4F19-9800-92C55EC1FDC6}" type="datetimeFigureOut">
              <a:rPr lang="en-US"/>
              <a:pPr>
                <a:defRPr/>
              </a:pPr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35953-697F-447E-A277-00D971FC503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2D669-C3CC-41B4-8F78-BD7D3580F346}" type="datetimeFigureOut">
              <a:rPr lang="en-US"/>
              <a:pPr>
                <a:defRPr/>
              </a:pPr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A11A7-1902-4706-A2C4-1ABF34085A5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38EC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AR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6510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0811C-491A-4F7A-BB87-79142A66B379}" type="datetimeFigureOut">
              <a:rPr lang="en-US"/>
              <a:pPr>
                <a:defRPr/>
              </a:pPr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75C68-D40C-4C70-965F-448D38C2BA5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3F852-B712-4315-9209-7A23F86308B0}" type="datetimeFigureOut">
              <a:rPr lang="en-US"/>
              <a:pPr>
                <a:defRPr/>
              </a:pPr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F4EBB-D862-40AC-8D6F-9DEFC5206EF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FE438-5970-4A60-B155-BCA258285B78}" type="datetimeFigureOut">
              <a:rPr lang="en-US"/>
              <a:pPr>
                <a:defRPr/>
              </a:pPr>
              <a:t>12/1/2016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8485E-7FC3-4C2E-8E4A-1409B5AF46E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05FCD-EA8D-410C-B8FD-9584ED46C43B}" type="datetimeFigureOut">
              <a:rPr lang="en-US"/>
              <a:pPr>
                <a:defRPr/>
              </a:pPr>
              <a:t>12/1/2016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D6818-0624-44D5-A922-906016F0950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B1DFA-249F-4B21-B036-9515FC0BC516}" type="datetimeFigureOut">
              <a:rPr lang="en-US"/>
              <a:pPr>
                <a:defRPr/>
              </a:pPr>
              <a:t>12/1/2016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4AD2D-E616-4031-90ED-F2E7A5732F8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10980-DD54-4250-9D08-3367BEB3C773}" type="datetimeFigureOut">
              <a:rPr lang="en-US"/>
              <a:pPr>
                <a:defRPr/>
              </a:pPr>
              <a:t>12/1/2016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3CBAB-C643-423A-A274-A22EABC5FF7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AR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AR" smtClean="0"/>
              <a:t>Click to edit Master text styles</a:t>
            </a:r>
          </a:p>
          <a:p>
            <a:pPr lvl="1"/>
            <a:r>
              <a:rPr lang="en-US" altLang="es-AR" smtClean="0"/>
              <a:t>Second level</a:t>
            </a:r>
          </a:p>
          <a:p>
            <a:pPr lvl="2"/>
            <a:r>
              <a:rPr lang="en-US" altLang="es-AR" smtClean="0"/>
              <a:t>Third level</a:t>
            </a:r>
          </a:p>
          <a:p>
            <a:pPr lvl="3"/>
            <a:r>
              <a:rPr lang="en-US" altLang="es-AR" smtClean="0"/>
              <a:t>Fourth level</a:t>
            </a:r>
          </a:p>
          <a:p>
            <a:pPr lvl="4"/>
            <a:r>
              <a:rPr lang="en-US" altLang="es-A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4EE50B0-82CA-49F8-B281-6F45C75EFAA9}" type="datetimeFigureOut">
              <a:rPr lang="en-US"/>
              <a:pPr>
                <a:defRPr/>
              </a:pPr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6AE861D-EE37-4742-8CEC-22E40A94B6A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6" r:id="rId1"/>
    <p:sldLayoutId id="2147484137" r:id="rId2"/>
    <p:sldLayoutId id="2147484138" r:id="rId3"/>
    <p:sldLayoutId id="2147484116" r:id="rId4"/>
    <p:sldLayoutId id="2147484117" r:id="rId5"/>
    <p:sldLayoutId id="2147484118" r:id="rId6"/>
    <p:sldLayoutId id="2147484119" r:id="rId7"/>
    <p:sldLayoutId id="2147484120" r:id="rId8"/>
    <p:sldLayoutId id="2147484121" r:id="rId9"/>
    <p:sldLayoutId id="2147484122" r:id="rId10"/>
    <p:sldLayoutId id="2147484123" r:id="rId11"/>
    <p:sldLayoutId id="2147484124" r:id="rId12"/>
    <p:sldLayoutId id="2147484140" r:id="rId1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AR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AR" smtClean="0"/>
              <a:t>Click to edit Master text styles</a:t>
            </a:r>
          </a:p>
          <a:p>
            <a:pPr lvl="1"/>
            <a:r>
              <a:rPr lang="en-US" altLang="es-AR" smtClean="0"/>
              <a:t>Second level</a:t>
            </a:r>
          </a:p>
          <a:p>
            <a:pPr lvl="2"/>
            <a:r>
              <a:rPr lang="en-US" altLang="es-AR" smtClean="0"/>
              <a:t>Third level</a:t>
            </a:r>
          </a:p>
          <a:p>
            <a:pPr lvl="3"/>
            <a:r>
              <a:rPr lang="en-US" altLang="es-AR" smtClean="0"/>
              <a:t>Fourth level</a:t>
            </a:r>
          </a:p>
          <a:p>
            <a:pPr lvl="4"/>
            <a:r>
              <a:rPr lang="en-US" altLang="es-A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AB0756E-0A38-49D0-9F66-19CBB9B8E8B5}" type="datetimeFigureOut">
              <a:rPr lang="en-US"/>
              <a:pPr>
                <a:defRPr/>
              </a:pPr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E0A1A7F-282D-459F-830B-FA58C2FB60D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5" r:id="rId1"/>
    <p:sldLayoutId id="2147484126" r:id="rId2"/>
    <p:sldLayoutId id="2147484127" r:id="rId3"/>
    <p:sldLayoutId id="2147484128" r:id="rId4"/>
    <p:sldLayoutId id="2147484129" r:id="rId5"/>
    <p:sldLayoutId id="2147484130" r:id="rId6"/>
    <p:sldLayoutId id="2147484131" r:id="rId7"/>
    <p:sldLayoutId id="2147484132" r:id="rId8"/>
    <p:sldLayoutId id="2147484133" r:id="rId9"/>
    <p:sldLayoutId id="2147484134" r:id="rId10"/>
    <p:sldLayoutId id="214748413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/>
          <p:cNvSpPr>
            <a:spLocks noGrp="1"/>
          </p:cNvSpPr>
          <p:nvPr>
            <p:ph type="ctrTitle"/>
          </p:nvPr>
        </p:nvSpPr>
        <p:spPr>
          <a:xfrm>
            <a:off x="838200" y="2984740"/>
            <a:ext cx="10515600" cy="1673523"/>
          </a:xfrm>
        </p:spPr>
        <p:txBody>
          <a:bodyPr>
            <a:normAutofit/>
          </a:bodyPr>
          <a:lstStyle/>
          <a:p>
            <a:pPr eaLnBrk="1" hangingPunct="1"/>
            <a:r>
              <a:rPr lang="es-AR" altLang="es-AR" sz="2000" noProof="1" smtClean="0">
                <a:latin typeface="Arial" pitchFamily="34" charset="0"/>
                <a:cs typeface="Arial" pitchFamily="34" charset="0"/>
              </a:rPr>
              <a:t>Dirección Nacional de Desarrollo Sustentable</a:t>
            </a:r>
            <a:br>
              <a:rPr lang="es-AR" altLang="es-AR" sz="2000" noProof="1" smtClean="0">
                <a:latin typeface="Arial" pitchFamily="34" charset="0"/>
                <a:cs typeface="Arial" pitchFamily="34" charset="0"/>
              </a:rPr>
            </a:br>
            <a:r>
              <a:rPr lang="es-AR" altLang="es-AR" sz="2000" noProof="1">
                <a:latin typeface="Arial" pitchFamily="34" charset="0"/>
                <a:cs typeface="Arial" pitchFamily="34" charset="0"/>
              </a:rPr>
              <a:t/>
            </a:r>
            <a:br>
              <a:rPr lang="es-AR" altLang="es-AR" sz="2000" noProof="1">
                <a:latin typeface="Arial" pitchFamily="34" charset="0"/>
                <a:cs typeface="Arial" pitchFamily="34" charset="0"/>
              </a:rPr>
            </a:br>
            <a:r>
              <a:rPr lang="es-AR" altLang="es-AR" sz="2000" noProof="1" smtClean="0">
                <a:latin typeface="Arial" pitchFamily="34" charset="0"/>
                <a:cs typeface="Arial" pitchFamily="34" charset="0"/>
              </a:rPr>
              <a:t>Subsecretaría de Cambio Climático y Desarrollo Sustentable</a:t>
            </a:r>
            <a:br>
              <a:rPr lang="es-AR" altLang="es-AR" sz="2000" noProof="1" smtClean="0">
                <a:latin typeface="Arial" pitchFamily="34" charset="0"/>
                <a:cs typeface="Arial" pitchFamily="34" charset="0"/>
              </a:rPr>
            </a:br>
            <a:r>
              <a:rPr lang="es-AR" altLang="es-AR" sz="2000" noProof="1">
                <a:latin typeface="Arial" pitchFamily="34" charset="0"/>
                <a:cs typeface="Arial" pitchFamily="34" charset="0"/>
              </a:rPr>
              <a:t/>
            </a:r>
            <a:br>
              <a:rPr lang="es-AR" altLang="es-AR" sz="2000" noProof="1">
                <a:latin typeface="Arial" pitchFamily="34" charset="0"/>
                <a:cs typeface="Arial" pitchFamily="34" charset="0"/>
              </a:rPr>
            </a:br>
            <a:r>
              <a:rPr lang="es-AR" altLang="es-AR" sz="2000" noProof="1" smtClean="0">
                <a:latin typeface="Arial" pitchFamily="34" charset="0"/>
                <a:cs typeface="Arial" pitchFamily="34" charset="0"/>
              </a:rPr>
              <a:t>Secretaría de Política Ambiental, Cambio Climático y Desarrollo Sustentable</a:t>
            </a:r>
          </a:p>
        </p:txBody>
      </p:sp>
      <p:sp>
        <p:nvSpPr>
          <p:cNvPr id="8195" name="Subtítulo 2"/>
          <p:cNvSpPr>
            <a:spLocks noGrp="1"/>
          </p:cNvSpPr>
          <p:nvPr>
            <p:ph type="subTitle" idx="1"/>
          </p:nvPr>
        </p:nvSpPr>
        <p:spPr>
          <a:xfrm>
            <a:off x="838200" y="5110163"/>
            <a:ext cx="7223760" cy="1138237"/>
          </a:xfrm>
        </p:spPr>
        <p:txBody>
          <a:bodyPr>
            <a:normAutofit/>
          </a:bodyPr>
          <a:lstStyle/>
          <a:p>
            <a:pPr eaLnBrk="1" hangingPunct="1"/>
            <a:r>
              <a:rPr lang="es-AR" altLang="es-AR" sz="2400" b="1" noProof="1" smtClean="0">
                <a:latin typeface="Arial" pitchFamily="34" charset="0"/>
                <a:cs typeface="Arial" pitchFamily="34" charset="0"/>
              </a:rPr>
              <a:t>Instrumentos para una Producción Sustentable</a:t>
            </a:r>
          </a:p>
        </p:txBody>
      </p:sp>
      <p:sp>
        <p:nvSpPr>
          <p:cNvPr id="4" name="Título 1"/>
          <p:cNvSpPr txBox="1">
            <a:spLocks/>
          </p:cNvSpPr>
          <p:nvPr/>
        </p:nvSpPr>
        <p:spPr bwMode="auto">
          <a:xfrm>
            <a:off x="838199" y="1697477"/>
            <a:ext cx="9858555" cy="905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eaLnBrk="1" hangingPunct="1"/>
            <a:r>
              <a:rPr lang="es-AR" altLang="es-AR" sz="2800" noProof="1" smtClean="0">
                <a:latin typeface="Arial" pitchFamily="34" charset="0"/>
                <a:cs typeface="Arial" pitchFamily="34" charset="0"/>
              </a:rPr>
              <a:t>Dirección de Producción y Consumo Sustentable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23 Rectángulo"/>
          <p:cNvSpPr/>
          <p:nvPr/>
        </p:nvSpPr>
        <p:spPr>
          <a:xfrm>
            <a:off x="847725" y="4545013"/>
            <a:ext cx="10369550" cy="839787"/>
          </a:xfrm>
          <a:prstGeom prst="rect">
            <a:avLst/>
          </a:prstGeom>
          <a:solidFill>
            <a:schemeClr val="accent1">
              <a:lumMod val="20000"/>
              <a:lumOff val="80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35" name="23 Rectángulo"/>
          <p:cNvSpPr/>
          <p:nvPr/>
        </p:nvSpPr>
        <p:spPr>
          <a:xfrm>
            <a:off x="847725" y="2881313"/>
            <a:ext cx="10369550" cy="839787"/>
          </a:xfrm>
          <a:prstGeom prst="rect">
            <a:avLst/>
          </a:prstGeom>
          <a:solidFill>
            <a:schemeClr val="accent1">
              <a:lumMod val="20000"/>
              <a:lumOff val="80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847725" y="1439863"/>
            <a:ext cx="10369550" cy="609600"/>
          </a:xfrm>
          <a:prstGeom prst="rect">
            <a:avLst/>
          </a:prstGeom>
          <a:solidFill>
            <a:schemeClr val="accent1">
              <a:lumMod val="20000"/>
              <a:lumOff val="80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16389" name="Rectangle 2"/>
          <p:cNvSpPr>
            <a:spLocks noChangeArrowheads="1"/>
          </p:cNvSpPr>
          <p:nvPr/>
        </p:nvSpPr>
        <p:spPr bwMode="auto">
          <a:xfrm>
            <a:off x="582613" y="596900"/>
            <a:ext cx="9723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AR" sz="2000" b="1" noProof="1" smtClean="0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PRI </a:t>
            </a:r>
            <a:r>
              <a:rPr lang="es-ES" altLang="es-AR" sz="2000" b="1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- ¿Cuál es su Marco Legal?</a:t>
            </a:r>
            <a:endParaRPr lang="es-ES" altLang="es-AR" sz="1400" b="1" noProof="1">
              <a:solidFill>
                <a:srgbClr val="0067B7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4" name="2 Marcador de contenido"/>
          <p:cNvSpPr>
            <a:spLocks noGrp="1"/>
          </p:cNvSpPr>
          <p:nvPr/>
        </p:nvSpPr>
        <p:spPr bwMode="auto">
          <a:xfrm>
            <a:off x="1047750" y="1589088"/>
            <a:ext cx="9893300" cy="40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s-ES" altLang="es-AR" sz="2000" dirty="0">
                <a:solidFill>
                  <a:srgbClr val="3B3838"/>
                </a:solidFill>
                <a:latin typeface="Arial" pitchFamily="34" charset="0"/>
                <a:cs typeface="Arial" pitchFamily="34" charset="0"/>
              </a:rPr>
              <a:t>Constitución Nacional, art. 41</a:t>
            </a:r>
            <a:endParaRPr lang="es-AR" altLang="es-AR" sz="2000" dirty="0">
              <a:solidFill>
                <a:srgbClr val="3B3838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16 Conector recto"/>
          <p:cNvCxnSpPr/>
          <p:nvPr/>
        </p:nvCxnSpPr>
        <p:spPr>
          <a:xfrm>
            <a:off x="10717213" y="2049463"/>
            <a:ext cx="477837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2 Flecha abajo"/>
          <p:cNvSpPr/>
          <p:nvPr/>
        </p:nvSpPr>
        <p:spPr>
          <a:xfrm>
            <a:off x="10193338" y="1824038"/>
            <a:ext cx="422275" cy="430212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cxnSp>
        <p:nvCxnSpPr>
          <p:cNvPr id="22" name="21 Conector recto"/>
          <p:cNvCxnSpPr/>
          <p:nvPr/>
        </p:nvCxnSpPr>
        <p:spPr>
          <a:xfrm>
            <a:off x="847725" y="2049463"/>
            <a:ext cx="921067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 Marcador de contenido"/>
          <p:cNvSpPr>
            <a:spLocks noGrp="1"/>
          </p:cNvSpPr>
          <p:nvPr/>
        </p:nvSpPr>
        <p:spPr>
          <a:xfrm>
            <a:off x="1047750" y="2324100"/>
            <a:ext cx="9893300" cy="40957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312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es-AR" sz="2000" dirty="0">
                <a:solidFill>
                  <a:srgbClr val="E7E6E6">
                    <a:lumMod val="25000"/>
                  </a:srgbClr>
                </a:solidFill>
                <a:latin typeface="Arial" charset="0"/>
                <a:cs typeface="Arial" charset="0"/>
              </a:rPr>
              <a:t>Ley General del Ambiente, 25.675</a:t>
            </a:r>
          </a:p>
        </p:txBody>
      </p:sp>
      <p:cxnSp>
        <p:nvCxnSpPr>
          <p:cNvPr id="26" name="16 Conector recto"/>
          <p:cNvCxnSpPr/>
          <p:nvPr/>
        </p:nvCxnSpPr>
        <p:spPr>
          <a:xfrm>
            <a:off x="10717213" y="2874963"/>
            <a:ext cx="477837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 Flecha abajo"/>
          <p:cNvSpPr/>
          <p:nvPr/>
        </p:nvSpPr>
        <p:spPr>
          <a:xfrm>
            <a:off x="10193338" y="2649538"/>
            <a:ext cx="422275" cy="430212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cxnSp>
        <p:nvCxnSpPr>
          <p:cNvPr id="31" name="21 Conector recto"/>
          <p:cNvCxnSpPr/>
          <p:nvPr/>
        </p:nvCxnSpPr>
        <p:spPr>
          <a:xfrm>
            <a:off x="847725" y="2874963"/>
            <a:ext cx="921067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2 Marcador de contenido"/>
          <p:cNvSpPr>
            <a:spLocks noGrp="1"/>
          </p:cNvSpPr>
          <p:nvPr/>
        </p:nvSpPr>
        <p:spPr bwMode="auto">
          <a:xfrm>
            <a:off x="1047750" y="3105150"/>
            <a:ext cx="98933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s-ES" altLang="es-AR" sz="2000" dirty="0">
                <a:solidFill>
                  <a:srgbClr val="3B3838"/>
                </a:solidFill>
                <a:latin typeface="Arial" pitchFamily="34" charset="0"/>
                <a:cs typeface="Arial" pitchFamily="34" charset="0"/>
              </a:rPr>
              <a:t>Resolución SAyDS N° 1139/08</a:t>
            </a:r>
            <a:endParaRPr lang="es-AR" altLang="es-AR" sz="2000" dirty="0">
              <a:solidFill>
                <a:srgbClr val="3B3838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8" name="16 Conector recto"/>
          <p:cNvCxnSpPr/>
          <p:nvPr/>
        </p:nvCxnSpPr>
        <p:spPr>
          <a:xfrm>
            <a:off x="10717213" y="3709988"/>
            <a:ext cx="477837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2 Flecha abajo"/>
          <p:cNvSpPr/>
          <p:nvPr/>
        </p:nvSpPr>
        <p:spPr>
          <a:xfrm>
            <a:off x="10193338" y="3484563"/>
            <a:ext cx="422275" cy="43180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cxnSp>
        <p:nvCxnSpPr>
          <p:cNvPr id="40" name="21 Conector recto"/>
          <p:cNvCxnSpPr/>
          <p:nvPr/>
        </p:nvCxnSpPr>
        <p:spPr>
          <a:xfrm>
            <a:off x="847725" y="3709988"/>
            <a:ext cx="921067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2 Marcador de contenido"/>
          <p:cNvSpPr>
            <a:spLocks noGrp="1"/>
          </p:cNvSpPr>
          <p:nvPr/>
        </p:nvSpPr>
        <p:spPr bwMode="auto">
          <a:xfrm>
            <a:off x="1047750" y="3944938"/>
            <a:ext cx="98933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s-ES" altLang="es-AR" sz="2000" dirty="0">
                <a:solidFill>
                  <a:srgbClr val="3B3838"/>
                </a:solidFill>
                <a:latin typeface="Arial" pitchFamily="34" charset="0"/>
                <a:cs typeface="Arial" pitchFamily="34" charset="0"/>
              </a:rPr>
              <a:t>Disposición SSPDS N° 05/08</a:t>
            </a:r>
            <a:endParaRPr lang="es-AR" altLang="es-AR" sz="2000" dirty="0">
              <a:solidFill>
                <a:srgbClr val="3B3838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2" name="16 Conector recto"/>
          <p:cNvCxnSpPr/>
          <p:nvPr/>
        </p:nvCxnSpPr>
        <p:spPr>
          <a:xfrm>
            <a:off x="10717213" y="4538663"/>
            <a:ext cx="477837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2 Flecha abajo"/>
          <p:cNvSpPr/>
          <p:nvPr/>
        </p:nvSpPr>
        <p:spPr>
          <a:xfrm>
            <a:off x="10193338" y="4314825"/>
            <a:ext cx="422275" cy="430213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cxnSp>
        <p:nvCxnSpPr>
          <p:cNvPr id="44" name="21 Conector recto"/>
          <p:cNvCxnSpPr/>
          <p:nvPr/>
        </p:nvCxnSpPr>
        <p:spPr>
          <a:xfrm>
            <a:off x="847725" y="4538663"/>
            <a:ext cx="921067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2 Marcador de contenido"/>
          <p:cNvSpPr>
            <a:spLocks noGrp="1"/>
          </p:cNvSpPr>
          <p:nvPr/>
        </p:nvSpPr>
        <p:spPr bwMode="auto">
          <a:xfrm>
            <a:off x="1047750" y="4768850"/>
            <a:ext cx="98933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s-ES" altLang="es-AR" sz="2000" dirty="0">
                <a:solidFill>
                  <a:srgbClr val="3B3838"/>
                </a:solidFill>
                <a:latin typeface="Arial" pitchFamily="34" charset="0"/>
                <a:cs typeface="Arial" pitchFamily="34" charset="0"/>
              </a:rPr>
              <a:t>Normativa Provincial</a:t>
            </a:r>
            <a:endParaRPr lang="es-AR" altLang="es-AR" sz="2000" dirty="0">
              <a:solidFill>
                <a:srgbClr val="3B3838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7" name="16 Conector recto"/>
          <p:cNvCxnSpPr/>
          <p:nvPr/>
        </p:nvCxnSpPr>
        <p:spPr>
          <a:xfrm>
            <a:off x="847725" y="5384800"/>
            <a:ext cx="10369550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1330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35" grpId="0" animBg="1"/>
      <p:bldP spid="24" grpId="0" animBg="1"/>
      <p:bldP spid="4" grpId="0"/>
      <p:bldP spid="25" grpId="0"/>
      <p:bldP spid="36" grpId="0"/>
      <p:bldP spid="41" grpId="0"/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1 Elipse"/>
          <p:cNvSpPr/>
          <p:nvPr/>
        </p:nvSpPr>
        <p:spPr bwMode="auto">
          <a:xfrm>
            <a:off x="4778375" y="3408363"/>
            <a:ext cx="2509838" cy="221992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5603" name="Rectangle 2"/>
          <p:cNvSpPr>
            <a:spLocks noChangeArrowheads="1"/>
          </p:cNvSpPr>
          <p:nvPr/>
        </p:nvSpPr>
        <p:spPr bwMode="auto">
          <a:xfrm>
            <a:off x="582613" y="596900"/>
            <a:ext cx="9723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AR" sz="2000" b="1" noProof="1" smtClean="0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PRI </a:t>
            </a:r>
            <a:r>
              <a:rPr lang="es-ES" altLang="es-AR" sz="2000" b="1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– Desarrollo Operativo</a:t>
            </a:r>
            <a:r>
              <a:rPr lang="es-ES" altLang="es-AR" sz="2000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- </a:t>
            </a:r>
            <a:r>
              <a:rPr lang="es-ES" altLang="es-AR" sz="2000" b="1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Flujograma</a:t>
            </a:r>
            <a:endParaRPr lang="es-ES" altLang="es-AR" sz="1400" b="1" noProof="1">
              <a:solidFill>
                <a:srgbClr val="0067B7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32" name="1 Elipse"/>
          <p:cNvSpPr/>
          <p:nvPr/>
        </p:nvSpPr>
        <p:spPr bwMode="auto">
          <a:xfrm>
            <a:off x="855663" y="2136774"/>
            <a:ext cx="1776412" cy="1668463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5605" name="Rectangle 32"/>
          <p:cNvSpPr>
            <a:spLocks noChangeArrowheads="1"/>
          </p:cNvSpPr>
          <p:nvPr/>
        </p:nvSpPr>
        <p:spPr bwMode="auto">
          <a:xfrm>
            <a:off x="791369" y="2733675"/>
            <a:ext cx="1905000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37931725" indent="-37474525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AR" altLang="es-AR" sz="1900" dirty="0">
                <a:solidFill>
                  <a:srgbClr val="2E75B6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Promoción</a:t>
            </a:r>
          </a:p>
        </p:txBody>
      </p:sp>
      <p:sp>
        <p:nvSpPr>
          <p:cNvPr id="34" name="1 Elipse"/>
          <p:cNvSpPr/>
          <p:nvPr/>
        </p:nvSpPr>
        <p:spPr bwMode="auto">
          <a:xfrm>
            <a:off x="3032125" y="2101850"/>
            <a:ext cx="1746250" cy="1703388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3032125" y="2733675"/>
            <a:ext cx="1906588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algn="ctr">
              <a:defRPr/>
            </a:pPr>
            <a:r>
              <a:rPr lang="es-AR" sz="19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Formalización </a:t>
            </a:r>
            <a:r>
              <a:rPr lang="es-AR" sz="1900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institucional</a:t>
            </a:r>
          </a:p>
        </p:txBody>
      </p:sp>
      <p:sp>
        <p:nvSpPr>
          <p:cNvPr id="48" name="1 Elipse"/>
          <p:cNvSpPr/>
          <p:nvPr/>
        </p:nvSpPr>
        <p:spPr bwMode="auto">
          <a:xfrm>
            <a:off x="5116513" y="2101850"/>
            <a:ext cx="1835150" cy="1703388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5609" name="Rectangle 48"/>
          <p:cNvSpPr>
            <a:spLocks noChangeArrowheads="1"/>
          </p:cNvSpPr>
          <p:nvPr/>
        </p:nvSpPr>
        <p:spPr bwMode="auto">
          <a:xfrm>
            <a:off x="5080794" y="2807493"/>
            <a:ext cx="19050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37931725" indent="-37474525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AR" altLang="es-AR" sz="1900" dirty="0">
                <a:solidFill>
                  <a:srgbClr val="2E75B6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Implementación</a:t>
            </a:r>
            <a:endParaRPr lang="en-US" altLang="es-AR" sz="1900" dirty="0">
              <a:solidFill>
                <a:srgbClr val="2E75B6"/>
              </a:solidFill>
              <a:ea typeface="ヒラギノ角ゴ Pro W3"/>
              <a:cs typeface="Arial" pitchFamily="34" charset="0"/>
            </a:endParaRPr>
          </a:p>
        </p:txBody>
      </p:sp>
      <p:sp>
        <p:nvSpPr>
          <p:cNvPr id="50" name="Rectangle 49"/>
          <p:cNvSpPr>
            <a:spLocks noChangeArrowheads="1"/>
          </p:cNvSpPr>
          <p:nvPr/>
        </p:nvSpPr>
        <p:spPr bwMode="auto">
          <a:xfrm>
            <a:off x="4938713" y="3992563"/>
            <a:ext cx="23495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marL="171450" indent="-171450">
              <a:buFont typeface="Arial" charset="0"/>
              <a:buChar char="•"/>
              <a:defRPr/>
            </a:pPr>
            <a:r>
              <a:rPr lang="es-AR" sz="12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Definir </a:t>
            </a:r>
            <a:r>
              <a:rPr lang="es-AR" sz="1200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la </a:t>
            </a:r>
            <a:r>
              <a:rPr lang="es-AR" sz="12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Situación Inicial</a:t>
            </a:r>
            <a:endParaRPr lang="es-AR" sz="1200" dirty="0">
              <a:solidFill>
                <a:schemeClr val="bg1">
                  <a:lumMod val="50000"/>
                </a:schemeClr>
              </a:solidFill>
              <a:latin typeface="Arial" charset="0"/>
              <a:cs typeface="Arial" charset="0"/>
            </a:endParaRPr>
          </a:p>
          <a:p>
            <a:pPr marL="171450" indent="-171450">
              <a:buFont typeface="Arial" charset="0"/>
              <a:buChar char="•"/>
              <a:defRPr/>
            </a:pPr>
            <a:r>
              <a:rPr lang="es-AR" sz="12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Determinar </a:t>
            </a:r>
            <a:r>
              <a:rPr lang="es-AR" sz="1200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las </a:t>
            </a:r>
            <a:r>
              <a:rPr lang="es-AR" sz="12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Metas</a:t>
            </a:r>
            <a:endParaRPr lang="es-AR" sz="1200" dirty="0">
              <a:solidFill>
                <a:schemeClr val="bg1">
                  <a:lumMod val="50000"/>
                </a:schemeClr>
              </a:solidFill>
              <a:latin typeface="Arial" charset="0"/>
              <a:cs typeface="Arial" charset="0"/>
            </a:endParaRPr>
          </a:p>
          <a:p>
            <a:pPr marL="171450" indent="-171450">
              <a:buFont typeface="Arial" charset="0"/>
              <a:buChar char="•"/>
              <a:defRPr/>
            </a:pPr>
            <a:r>
              <a:rPr lang="es-AR" sz="12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Elaborar el </a:t>
            </a:r>
            <a:r>
              <a:rPr lang="es-AR" sz="1200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Plan de Actividades</a:t>
            </a:r>
          </a:p>
          <a:p>
            <a:pPr marL="171450" indent="-171450">
              <a:buFont typeface="Arial" charset="0"/>
              <a:buChar char="•"/>
              <a:defRPr/>
            </a:pPr>
            <a:r>
              <a:rPr lang="es-AR" sz="12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Firmar </a:t>
            </a:r>
            <a:r>
              <a:rPr lang="es-AR" sz="1200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el Convenio de Reconversión Industrial</a:t>
            </a:r>
          </a:p>
        </p:txBody>
      </p:sp>
      <p:sp>
        <p:nvSpPr>
          <p:cNvPr id="51" name="1 Elipse"/>
          <p:cNvSpPr/>
          <p:nvPr/>
        </p:nvSpPr>
        <p:spPr bwMode="auto">
          <a:xfrm>
            <a:off x="7350125" y="2101850"/>
            <a:ext cx="1905000" cy="1703388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7350125" y="2700338"/>
            <a:ext cx="19050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algn="ctr">
              <a:defRPr/>
            </a:pPr>
            <a:r>
              <a:rPr lang="es-AR" sz="19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Monitoreo </a:t>
            </a:r>
            <a:r>
              <a:rPr lang="es-AR" sz="1900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y Seguimiento</a:t>
            </a:r>
          </a:p>
        </p:txBody>
      </p:sp>
      <p:sp>
        <p:nvSpPr>
          <p:cNvPr id="53" name="1 Elipse"/>
          <p:cNvSpPr/>
          <p:nvPr/>
        </p:nvSpPr>
        <p:spPr bwMode="auto">
          <a:xfrm>
            <a:off x="9621838" y="2136775"/>
            <a:ext cx="1785937" cy="1668463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54" name="Rectangle 53"/>
          <p:cNvSpPr>
            <a:spLocks noChangeArrowheads="1"/>
          </p:cNvSpPr>
          <p:nvPr/>
        </p:nvSpPr>
        <p:spPr bwMode="auto">
          <a:xfrm>
            <a:off x="9561512" y="2753519"/>
            <a:ext cx="19065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algn="ctr">
              <a:defRPr/>
            </a:pPr>
            <a:r>
              <a:rPr lang="es-AR" sz="1900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Cierre</a:t>
            </a:r>
          </a:p>
        </p:txBody>
      </p:sp>
      <p:sp>
        <p:nvSpPr>
          <p:cNvPr id="56" name="1 Elipse"/>
          <p:cNvSpPr/>
          <p:nvPr/>
        </p:nvSpPr>
        <p:spPr bwMode="auto">
          <a:xfrm>
            <a:off x="1474788" y="1844675"/>
            <a:ext cx="627062" cy="62865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57" name="Rectangle 56"/>
          <p:cNvSpPr>
            <a:spLocks noChangeArrowheads="1"/>
          </p:cNvSpPr>
          <p:nvPr/>
        </p:nvSpPr>
        <p:spPr bwMode="auto">
          <a:xfrm>
            <a:off x="1490663" y="1879600"/>
            <a:ext cx="587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algn="ctr">
              <a:defRPr/>
            </a:pPr>
            <a:r>
              <a:rPr lang="es-AR" sz="28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1</a:t>
            </a:r>
            <a:endParaRPr lang="es-AR" sz="2800" b="1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58" name="1 Elipse"/>
          <p:cNvSpPr/>
          <p:nvPr/>
        </p:nvSpPr>
        <p:spPr bwMode="auto">
          <a:xfrm>
            <a:off x="3590925" y="1844675"/>
            <a:ext cx="628650" cy="62865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59" name="Rectangle 58"/>
          <p:cNvSpPr>
            <a:spLocks noChangeArrowheads="1"/>
          </p:cNvSpPr>
          <p:nvPr/>
        </p:nvSpPr>
        <p:spPr bwMode="auto">
          <a:xfrm>
            <a:off x="3633788" y="1879600"/>
            <a:ext cx="5857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algn="ctr">
              <a:defRPr/>
            </a:pPr>
            <a:r>
              <a:rPr lang="es-AR" sz="28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2</a:t>
            </a:r>
            <a:endParaRPr lang="es-AR" sz="2800" b="1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60" name="1 Elipse"/>
          <p:cNvSpPr/>
          <p:nvPr/>
        </p:nvSpPr>
        <p:spPr bwMode="auto">
          <a:xfrm>
            <a:off x="5700712" y="1844675"/>
            <a:ext cx="627063" cy="62865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5740400" y="1879600"/>
            <a:ext cx="587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algn="ctr">
              <a:defRPr/>
            </a:pPr>
            <a:r>
              <a:rPr lang="es-AR" sz="28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3</a:t>
            </a:r>
            <a:endParaRPr lang="es-AR" sz="2800" b="1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62" name="1 Elipse"/>
          <p:cNvSpPr/>
          <p:nvPr/>
        </p:nvSpPr>
        <p:spPr bwMode="auto">
          <a:xfrm>
            <a:off x="7977188" y="1844675"/>
            <a:ext cx="627062" cy="62865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63" name="Rectangle 62"/>
          <p:cNvSpPr>
            <a:spLocks noChangeArrowheads="1"/>
          </p:cNvSpPr>
          <p:nvPr/>
        </p:nvSpPr>
        <p:spPr bwMode="auto">
          <a:xfrm>
            <a:off x="7993063" y="1879600"/>
            <a:ext cx="587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algn="ctr">
              <a:defRPr/>
            </a:pPr>
            <a:r>
              <a:rPr lang="es-AR" sz="28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4</a:t>
            </a:r>
            <a:endParaRPr lang="es-AR" sz="2800" b="1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64" name="1 Elipse"/>
          <p:cNvSpPr/>
          <p:nvPr/>
        </p:nvSpPr>
        <p:spPr bwMode="auto">
          <a:xfrm>
            <a:off x="10134600" y="1844675"/>
            <a:ext cx="628650" cy="62865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10152063" y="1879600"/>
            <a:ext cx="5857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algn="ctr">
              <a:defRPr/>
            </a:pPr>
            <a:r>
              <a:rPr lang="es-AR" sz="28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5</a:t>
            </a:r>
            <a:endParaRPr lang="es-AR" sz="2800" b="1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2" name="1 Flecha derecha"/>
          <p:cNvSpPr/>
          <p:nvPr/>
        </p:nvSpPr>
        <p:spPr>
          <a:xfrm>
            <a:off x="2749550" y="2819400"/>
            <a:ext cx="207963" cy="268288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28" name="27 Flecha derecha"/>
          <p:cNvSpPr/>
          <p:nvPr/>
        </p:nvSpPr>
        <p:spPr>
          <a:xfrm>
            <a:off x="4910138" y="2854325"/>
            <a:ext cx="206375" cy="269875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29" name="28 Flecha derecha"/>
          <p:cNvSpPr/>
          <p:nvPr/>
        </p:nvSpPr>
        <p:spPr>
          <a:xfrm>
            <a:off x="7081838" y="2868613"/>
            <a:ext cx="206375" cy="268287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30" name="29 Flecha derecha"/>
          <p:cNvSpPr/>
          <p:nvPr/>
        </p:nvSpPr>
        <p:spPr>
          <a:xfrm>
            <a:off x="9328150" y="2865438"/>
            <a:ext cx="207963" cy="269875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53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582613" y="596900"/>
            <a:ext cx="9723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AR" sz="2000" b="1" noProof="1" smtClean="0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PRI </a:t>
            </a:r>
            <a:r>
              <a:rPr lang="es-ES" altLang="es-AR" sz="2000" b="1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– Desarrollo Operativo</a:t>
            </a:r>
            <a:r>
              <a:rPr lang="es-ES" altLang="es-AR" sz="2000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- </a:t>
            </a:r>
            <a:r>
              <a:rPr lang="es-ES" altLang="es-AR" sz="2000" b="1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Flujograma</a:t>
            </a:r>
            <a:endParaRPr lang="es-ES" altLang="es-AR" sz="1400" b="1" noProof="1">
              <a:solidFill>
                <a:srgbClr val="0067B7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32" name="1 Elipse"/>
          <p:cNvSpPr/>
          <p:nvPr/>
        </p:nvSpPr>
        <p:spPr bwMode="auto">
          <a:xfrm>
            <a:off x="1735138" y="1285875"/>
            <a:ext cx="2117725" cy="211772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6628" name="Rectangle 32"/>
          <p:cNvSpPr>
            <a:spLocks noChangeArrowheads="1"/>
          </p:cNvSpPr>
          <p:nvPr/>
        </p:nvSpPr>
        <p:spPr bwMode="auto">
          <a:xfrm>
            <a:off x="2017713" y="1944688"/>
            <a:ext cx="1517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37931725" indent="-37474525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AR" altLang="es-AR" sz="2000" dirty="0">
                <a:solidFill>
                  <a:srgbClr val="2E75B6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Promoción</a:t>
            </a:r>
          </a:p>
        </p:txBody>
      </p:sp>
      <p:sp>
        <p:nvSpPr>
          <p:cNvPr id="26629" name="Rectangle 49"/>
          <p:cNvSpPr>
            <a:spLocks noChangeArrowheads="1"/>
          </p:cNvSpPr>
          <p:nvPr/>
        </p:nvSpPr>
        <p:spPr bwMode="auto">
          <a:xfrm>
            <a:off x="1735138" y="2376488"/>
            <a:ext cx="21383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37931725" indent="-37474525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AR" altLang="es-AR" sz="1200" dirty="0">
                <a:solidFill>
                  <a:srgbClr val="7F7F7F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Difusi</a:t>
            </a:r>
            <a:r>
              <a:rPr lang="es-ES" altLang="es-AR" sz="1200" dirty="0">
                <a:solidFill>
                  <a:srgbClr val="7F7F7F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ón y Sensibilización del Programa (PRI)</a:t>
            </a:r>
            <a:endParaRPr lang="es-AR" altLang="es-AR" sz="1200" dirty="0">
              <a:solidFill>
                <a:srgbClr val="7F7F7F"/>
              </a:solidFill>
              <a:latin typeface="Arial" pitchFamily="34" charset="0"/>
              <a:ea typeface="ヒラギノ角ゴ Pro W3"/>
              <a:cs typeface="Arial" pitchFamily="34" charset="0"/>
            </a:endParaRPr>
          </a:p>
        </p:txBody>
      </p:sp>
      <p:sp>
        <p:nvSpPr>
          <p:cNvPr id="56" name="1 Elipse"/>
          <p:cNvSpPr/>
          <p:nvPr/>
        </p:nvSpPr>
        <p:spPr bwMode="auto">
          <a:xfrm>
            <a:off x="1385888" y="2044700"/>
            <a:ext cx="500062" cy="49847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57" name="Rectangle 56"/>
          <p:cNvSpPr>
            <a:spLocks noChangeArrowheads="1"/>
          </p:cNvSpPr>
          <p:nvPr/>
        </p:nvSpPr>
        <p:spPr bwMode="auto">
          <a:xfrm>
            <a:off x="1398588" y="2049463"/>
            <a:ext cx="4683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algn="ctr">
              <a:defRPr/>
            </a:pP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1</a:t>
            </a:r>
            <a:endParaRPr lang="es-AR" b="1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26" name="2 Flecha abajo"/>
          <p:cNvSpPr/>
          <p:nvPr/>
        </p:nvSpPr>
        <p:spPr>
          <a:xfrm rot="16200000">
            <a:off x="4270375" y="1917700"/>
            <a:ext cx="600075" cy="828675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27" name="23 Rectángulo"/>
          <p:cNvSpPr/>
          <p:nvPr/>
        </p:nvSpPr>
        <p:spPr>
          <a:xfrm>
            <a:off x="5481638" y="1676400"/>
            <a:ext cx="5457825" cy="1311275"/>
          </a:xfrm>
          <a:prstGeom prst="rect">
            <a:avLst/>
          </a:prstGeom>
          <a:solidFill>
            <a:schemeClr val="accent1">
              <a:lumMod val="20000"/>
              <a:lumOff val="80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28" name="2 Marcador de contenido"/>
          <p:cNvSpPr>
            <a:spLocks noGrp="1"/>
          </p:cNvSpPr>
          <p:nvPr/>
        </p:nvSpPr>
        <p:spPr bwMode="auto">
          <a:xfrm>
            <a:off x="5683249" y="1863725"/>
            <a:ext cx="5256214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12813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r>
              <a:rPr lang="es-AR" altLang="es-AR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Detecci</a:t>
            </a:r>
            <a:r>
              <a:rPr lang="es-ES" altLang="es-AR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ón de necesidades</a:t>
            </a:r>
          </a:p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r>
              <a:rPr lang="es-ES" altLang="es-AR" sz="1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Capacitaciones</a:t>
            </a:r>
          </a:p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r>
              <a:rPr lang="es-ES" altLang="es-AR" sz="1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Encuentros con Autoridades Ambientales Provinciales</a:t>
            </a:r>
            <a:endParaRPr lang="es-ES" altLang="es-AR" sz="1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r>
              <a:rPr lang="es-ES" altLang="es-AR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Reuniones con Cámaras </a:t>
            </a:r>
            <a:r>
              <a:rPr lang="es-ES" altLang="es-AR" sz="1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Sectoriales</a:t>
            </a:r>
            <a:endParaRPr lang="es-AR" altLang="es-AR" sz="1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1 Elipse"/>
          <p:cNvSpPr/>
          <p:nvPr/>
        </p:nvSpPr>
        <p:spPr bwMode="auto">
          <a:xfrm>
            <a:off x="1735138" y="3843338"/>
            <a:ext cx="2117725" cy="211772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36" name="Rectangle 35"/>
          <p:cNvSpPr>
            <a:spLocks noChangeArrowheads="1"/>
          </p:cNvSpPr>
          <p:nvPr/>
        </p:nvSpPr>
        <p:spPr bwMode="auto">
          <a:xfrm>
            <a:off x="1866900" y="4373563"/>
            <a:ext cx="18208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algn="ctr">
              <a:defRPr/>
            </a:pPr>
            <a:r>
              <a:rPr lang="es-AR" sz="20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Formalización </a:t>
            </a:r>
            <a:r>
              <a:rPr lang="es-AR" sz="2000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institucional</a:t>
            </a:r>
          </a:p>
        </p:txBody>
      </p:sp>
      <p:sp>
        <p:nvSpPr>
          <p:cNvPr id="26637" name="Rectangle 37"/>
          <p:cNvSpPr>
            <a:spLocks noChangeArrowheads="1"/>
          </p:cNvSpPr>
          <p:nvPr/>
        </p:nvSpPr>
        <p:spPr bwMode="auto">
          <a:xfrm>
            <a:off x="1831975" y="5016500"/>
            <a:ext cx="194468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37931725" indent="-37474525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AR" sz="1100" dirty="0">
                <a:solidFill>
                  <a:srgbClr val="7F7F7F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Mecanismo de articulación político/técnico para la implementación del programa</a:t>
            </a:r>
            <a:endParaRPr lang="es-AR" altLang="es-AR" sz="1100" dirty="0">
              <a:solidFill>
                <a:srgbClr val="7F7F7F"/>
              </a:solidFill>
              <a:latin typeface="Arial" pitchFamily="34" charset="0"/>
              <a:ea typeface="ヒラギノ角ゴ Pro W3"/>
              <a:cs typeface="Arial" pitchFamily="34" charset="0"/>
            </a:endParaRPr>
          </a:p>
        </p:txBody>
      </p:sp>
      <p:sp>
        <p:nvSpPr>
          <p:cNvPr id="41" name="2 Flecha abajo"/>
          <p:cNvSpPr/>
          <p:nvPr/>
        </p:nvSpPr>
        <p:spPr>
          <a:xfrm rot="16200000">
            <a:off x="4269582" y="4475956"/>
            <a:ext cx="601662" cy="828675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42" name="23 Rectángulo"/>
          <p:cNvSpPr/>
          <p:nvPr/>
        </p:nvSpPr>
        <p:spPr>
          <a:xfrm>
            <a:off x="5481638" y="4235450"/>
            <a:ext cx="5457825" cy="1309688"/>
          </a:xfrm>
          <a:prstGeom prst="rect">
            <a:avLst/>
          </a:prstGeom>
          <a:solidFill>
            <a:schemeClr val="accent1">
              <a:lumMod val="20000"/>
              <a:lumOff val="80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43" name="2 Marcador de contenido"/>
          <p:cNvSpPr>
            <a:spLocks noGrp="1"/>
          </p:cNvSpPr>
          <p:nvPr/>
        </p:nvSpPr>
        <p:spPr bwMode="auto">
          <a:xfrm>
            <a:off x="5683250" y="4359275"/>
            <a:ext cx="4951413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12813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r>
              <a:rPr lang="es-ES" altLang="es-AR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s-ES" altLang="es-AR" sz="1400" cap="all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onvenios</a:t>
            </a:r>
            <a:r>
              <a:rPr lang="es-ES" altLang="es-AR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con Cámaras sectoriales e Instituciones Tecnológicas</a:t>
            </a:r>
          </a:p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r>
              <a:rPr lang="es-ES" altLang="es-AR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Firma de ACUERDOS con Autoridades Jurisdiccionales</a:t>
            </a:r>
          </a:p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r>
              <a:rPr lang="es-ES" altLang="es-AR" sz="1400" cap="all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Adhesión</a:t>
            </a:r>
            <a:r>
              <a:rPr lang="es-ES" altLang="es-AR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 empresas al programa</a:t>
            </a:r>
            <a:endParaRPr lang="es-AR" altLang="es-AR" sz="1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1 Elipse"/>
          <p:cNvSpPr/>
          <p:nvPr/>
        </p:nvSpPr>
        <p:spPr bwMode="auto">
          <a:xfrm>
            <a:off x="1385888" y="4610100"/>
            <a:ext cx="500062" cy="50006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45" name="Rectangle 44"/>
          <p:cNvSpPr>
            <a:spLocks noChangeArrowheads="1"/>
          </p:cNvSpPr>
          <p:nvPr/>
        </p:nvSpPr>
        <p:spPr bwMode="auto">
          <a:xfrm>
            <a:off x="1398588" y="4614863"/>
            <a:ext cx="4683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algn="ctr">
              <a:defRPr/>
            </a:pP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2</a:t>
            </a:r>
            <a:endParaRPr lang="es-AR" b="1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87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582613" y="596900"/>
            <a:ext cx="9723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AR" sz="2000" b="1" noProof="1" smtClean="0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PRI </a:t>
            </a:r>
            <a:r>
              <a:rPr lang="es-ES" altLang="es-AR" sz="2000" b="1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– Desarrollo Operativo</a:t>
            </a:r>
            <a:r>
              <a:rPr lang="es-ES" altLang="es-AR" sz="2000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- </a:t>
            </a:r>
            <a:r>
              <a:rPr lang="es-ES" altLang="es-AR" sz="2000" b="1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Flujograma</a:t>
            </a:r>
            <a:endParaRPr lang="es-ES" altLang="es-AR" sz="1400" b="1" noProof="1">
              <a:solidFill>
                <a:srgbClr val="0067B7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32" name="1 Elipse"/>
          <p:cNvSpPr/>
          <p:nvPr/>
        </p:nvSpPr>
        <p:spPr bwMode="auto">
          <a:xfrm>
            <a:off x="2124075" y="1384300"/>
            <a:ext cx="2117725" cy="202247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5199063" y="1730375"/>
            <a:ext cx="17827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algn="ctr">
              <a:defRPr/>
            </a:pPr>
            <a:r>
              <a:rPr lang="es-AR" sz="20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Formalización </a:t>
            </a:r>
            <a:r>
              <a:rPr lang="es-AR" sz="2000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institucional</a:t>
            </a:r>
          </a:p>
        </p:txBody>
      </p:sp>
      <p:sp>
        <p:nvSpPr>
          <p:cNvPr id="2" name="Hexagon 1"/>
          <p:cNvSpPr/>
          <p:nvPr/>
        </p:nvSpPr>
        <p:spPr>
          <a:xfrm>
            <a:off x="4706938" y="1384300"/>
            <a:ext cx="2809875" cy="2309813"/>
          </a:xfrm>
          <a:prstGeom prst="hexagon">
            <a:avLst/>
          </a:prstGeom>
          <a:noFill/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21" name="2 Marcador de contenido"/>
          <p:cNvSpPr>
            <a:spLocks noGrp="1"/>
          </p:cNvSpPr>
          <p:nvPr/>
        </p:nvSpPr>
        <p:spPr bwMode="auto">
          <a:xfrm>
            <a:off x="4538663" y="2570163"/>
            <a:ext cx="3081337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s-ES" altLang="es-AR" sz="1100" dirty="0">
                <a:solidFill>
                  <a:srgbClr val="3B3838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s-ES" altLang="es-AR" sz="1100" cap="all" dirty="0">
                <a:solidFill>
                  <a:srgbClr val="3B3838"/>
                </a:solidFill>
                <a:latin typeface="Arial" pitchFamily="34" charset="0"/>
                <a:cs typeface="Arial" pitchFamily="34" charset="0"/>
              </a:rPr>
              <a:t>Convenios</a:t>
            </a:r>
            <a:r>
              <a:rPr lang="es-ES" altLang="es-AR" sz="1100" dirty="0">
                <a:solidFill>
                  <a:srgbClr val="3B3838"/>
                </a:solidFill>
                <a:latin typeface="Arial" pitchFamily="34" charset="0"/>
                <a:cs typeface="Arial" pitchFamily="34" charset="0"/>
              </a:rPr>
              <a:t> con Cámaras sectoriales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s-ES" altLang="es-AR" sz="1100" dirty="0">
                <a:solidFill>
                  <a:srgbClr val="3B3838"/>
                </a:solidFill>
                <a:latin typeface="Arial" pitchFamily="34" charset="0"/>
                <a:cs typeface="Arial" pitchFamily="34" charset="0"/>
              </a:rPr>
              <a:t>e Instituciones Tecnológicas</a:t>
            </a:r>
          </a:p>
          <a:p>
            <a:pPr algn="ctr" eaLnBrk="1" hangingPunct="1">
              <a:lnSpc>
                <a:spcPct val="70000"/>
              </a:lnSpc>
              <a:spcBef>
                <a:spcPct val="20000"/>
              </a:spcBef>
              <a:buFont typeface="Arial" pitchFamily="34" charset="0"/>
              <a:buNone/>
            </a:pPr>
            <a:endParaRPr lang="es-ES" altLang="es-AR" sz="1100" dirty="0">
              <a:solidFill>
                <a:srgbClr val="3B3838"/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s-ES" altLang="es-AR" sz="1100" dirty="0">
                <a:solidFill>
                  <a:srgbClr val="3B3838"/>
                </a:solidFill>
                <a:latin typeface="Arial" pitchFamily="34" charset="0"/>
                <a:cs typeface="Arial" pitchFamily="34" charset="0"/>
              </a:rPr>
              <a:t>- Firma de ACUERDOS con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s-ES" altLang="es-AR" sz="1100" dirty="0">
                <a:solidFill>
                  <a:srgbClr val="3B3838"/>
                </a:solidFill>
                <a:latin typeface="Arial" pitchFamily="34" charset="0"/>
                <a:cs typeface="Arial" pitchFamily="34" charset="0"/>
              </a:rPr>
              <a:t>Autoridades Jurisdiccionales</a:t>
            </a: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2287588" y="1727200"/>
            <a:ext cx="17827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algn="ctr">
              <a:defRPr/>
            </a:pPr>
            <a:r>
              <a:rPr lang="es-AR" sz="20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Provincia</a:t>
            </a:r>
            <a:endParaRPr lang="es-AR" sz="2000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24" name="2 Marcador de contenido"/>
          <p:cNvSpPr>
            <a:spLocks noGrp="1"/>
          </p:cNvSpPr>
          <p:nvPr/>
        </p:nvSpPr>
        <p:spPr>
          <a:xfrm>
            <a:off x="2200275" y="2209800"/>
            <a:ext cx="1984375" cy="112395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312">
              <a:buFont typeface="Arial" pitchFamily="34" charset="0"/>
              <a:buNone/>
              <a:defRPr/>
            </a:pPr>
            <a:r>
              <a:rPr lang="es-ES" sz="1100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- Establecimiento de METAS (consensuadas)</a:t>
            </a:r>
          </a:p>
          <a:p>
            <a:pPr marL="0" indent="0" algn="ctr" defTabSz="914312">
              <a:buFont typeface="Arial" pitchFamily="34" charset="0"/>
              <a:buNone/>
              <a:defRPr/>
            </a:pPr>
            <a:r>
              <a:rPr lang="es-ES" sz="1100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- Grupos soporte para implementación PRI</a:t>
            </a:r>
          </a:p>
        </p:txBody>
      </p:sp>
      <p:sp>
        <p:nvSpPr>
          <p:cNvPr id="25" name="1 Elipse"/>
          <p:cNvSpPr/>
          <p:nvPr/>
        </p:nvSpPr>
        <p:spPr bwMode="auto">
          <a:xfrm>
            <a:off x="7926388" y="1384300"/>
            <a:ext cx="2060575" cy="197008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8091488" y="1643063"/>
            <a:ext cx="17827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algn="ctr">
              <a:defRPr/>
            </a:pPr>
            <a:r>
              <a:rPr lang="es-AR" sz="20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Sectores Productivos</a:t>
            </a:r>
            <a:endParaRPr lang="es-AR" sz="2000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30" name="2 Marcador de contenido"/>
          <p:cNvSpPr>
            <a:spLocks noGrp="1"/>
          </p:cNvSpPr>
          <p:nvPr/>
        </p:nvSpPr>
        <p:spPr>
          <a:xfrm>
            <a:off x="8004175" y="2371725"/>
            <a:ext cx="1982788" cy="965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312">
              <a:buFont typeface="Arial" pitchFamily="34" charset="0"/>
              <a:buNone/>
              <a:defRPr/>
            </a:pPr>
            <a:r>
              <a:rPr lang="es-ES" sz="1100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- </a:t>
            </a:r>
            <a:r>
              <a:rPr lang="es-ES" sz="1100" cap="all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Adhesión</a:t>
            </a:r>
            <a:r>
              <a:rPr lang="es-ES" sz="1100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 de Empresas al Programa PRI</a:t>
            </a:r>
          </a:p>
        </p:txBody>
      </p:sp>
      <p:sp>
        <p:nvSpPr>
          <p:cNvPr id="31" name="1 Elipse"/>
          <p:cNvSpPr/>
          <p:nvPr/>
        </p:nvSpPr>
        <p:spPr bwMode="auto">
          <a:xfrm>
            <a:off x="5027776" y="4168775"/>
            <a:ext cx="2168197" cy="201295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7661" name="Rectangle 33"/>
          <p:cNvSpPr>
            <a:spLocks noChangeArrowheads="1"/>
          </p:cNvSpPr>
          <p:nvPr/>
        </p:nvSpPr>
        <p:spPr bwMode="auto">
          <a:xfrm>
            <a:off x="5211763" y="4321175"/>
            <a:ext cx="17827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37931725" indent="-37474525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AR" altLang="es-AR" sz="2000" dirty="0">
                <a:solidFill>
                  <a:srgbClr val="2E75B6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Naci</a:t>
            </a:r>
            <a:r>
              <a:rPr lang="es-ES" altLang="es-AR" sz="2000" dirty="0">
                <a:solidFill>
                  <a:srgbClr val="2E75B6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ón</a:t>
            </a:r>
            <a:endParaRPr lang="es-AR" altLang="es-AR" sz="2000" dirty="0">
              <a:solidFill>
                <a:srgbClr val="2E75B6"/>
              </a:solidFill>
              <a:latin typeface="Arial" pitchFamily="34" charset="0"/>
              <a:ea typeface="ヒラギノ角ゴ Pro W3"/>
              <a:cs typeface="Arial" pitchFamily="34" charset="0"/>
            </a:endParaRPr>
          </a:p>
        </p:txBody>
      </p:sp>
      <p:sp>
        <p:nvSpPr>
          <p:cNvPr id="37" name="2 Marcador de contenido"/>
          <p:cNvSpPr>
            <a:spLocks noGrp="1"/>
          </p:cNvSpPr>
          <p:nvPr/>
        </p:nvSpPr>
        <p:spPr>
          <a:xfrm>
            <a:off x="5113338" y="4727575"/>
            <a:ext cx="1982787" cy="12790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312">
              <a:buFont typeface="Arial" pitchFamily="34" charset="0"/>
              <a:buNone/>
              <a:defRPr/>
            </a:pPr>
            <a:r>
              <a:rPr lang="es-ES" sz="1070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- Soporte de Información y Técnico para el desarrollo del programa</a:t>
            </a:r>
          </a:p>
          <a:p>
            <a:pPr marL="0" indent="0" algn="ctr" defTabSz="914312">
              <a:buFont typeface="Arial" pitchFamily="34" charset="0"/>
              <a:buNone/>
              <a:defRPr/>
            </a:pPr>
            <a:r>
              <a:rPr lang="es-ES" sz="1070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- Capacitación (sobre PRI y por sector con expertos)</a:t>
            </a:r>
          </a:p>
          <a:p>
            <a:pPr marL="0" indent="0" algn="ctr" defTabSz="914312">
              <a:buFont typeface="Arial" pitchFamily="34" charset="0"/>
              <a:buNone/>
              <a:defRPr/>
            </a:pPr>
            <a:r>
              <a:rPr lang="es-ES" sz="1070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- Vinculación con Inst. Tecnológicas</a:t>
            </a:r>
          </a:p>
        </p:txBody>
      </p:sp>
      <p:sp>
        <p:nvSpPr>
          <p:cNvPr id="15" name="14 Flecha derecha"/>
          <p:cNvSpPr/>
          <p:nvPr/>
        </p:nvSpPr>
        <p:spPr>
          <a:xfrm>
            <a:off x="4343400" y="2384425"/>
            <a:ext cx="323850" cy="230188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4" name="3 Flecha arriba"/>
          <p:cNvSpPr/>
          <p:nvPr/>
        </p:nvSpPr>
        <p:spPr>
          <a:xfrm>
            <a:off x="6003925" y="3806825"/>
            <a:ext cx="215900" cy="257175"/>
          </a:xfrm>
          <a:prstGeom prst="upArrow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5" name="4 Flecha izquierda"/>
          <p:cNvSpPr/>
          <p:nvPr/>
        </p:nvSpPr>
        <p:spPr>
          <a:xfrm>
            <a:off x="7620000" y="2438400"/>
            <a:ext cx="284163" cy="230188"/>
          </a:xfrm>
          <a:prstGeom prst="leftArrow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82613" y="596900"/>
            <a:ext cx="9723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AR" sz="2000" b="1" noProof="1" smtClean="0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PRI </a:t>
            </a:r>
            <a:r>
              <a:rPr lang="es-ES" altLang="es-AR" sz="2000" b="1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– Desarrollo Operativo</a:t>
            </a:r>
            <a:r>
              <a:rPr lang="es-ES" altLang="es-AR" sz="2000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- </a:t>
            </a:r>
            <a:r>
              <a:rPr lang="es-ES" altLang="es-AR" sz="2000" b="1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Flujograma</a:t>
            </a:r>
            <a:endParaRPr lang="es-ES" altLang="es-AR" sz="1400" b="1" noProof="1">
              <a:solidFill>
                <a:srgbClr val="0067B7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32" name="1 Elipse"/>
          <p:cNvSpPr/>
          <p:nvPr/>
        </p:nvSpPr>
        <p:spPr bwMode="auto">
          <a:xfrm>
            <a:off x="2482850" y="1139825"/>
            <a:ext cx="1233488" cy="1233488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8676" name="Rectangle 32"/>
          <p:cNvSpPr>
            <a:spLocks noChangeArrowheads="1"/>
          </p:cNvSpPr>
          <p:nvPr/>
        </p:nvSpPr>
        <p:spPr bwMode="auto">
          <a:xfrm>
            <a:off x="2517775" y="1492250"/>
            <a:ext cx="119856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37931725" indent="-37474525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AR" altLang="es-AR" sz="1400" dirty="0">
                <a:solidFill>
                  <a:srgbClr val="2E75B6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Situación</a:t>
            </a:r>
            <a:r>
              <a:rPr lang="es-ES" altLang="es-AR" sz="1600" dirty="0">
                <a:solidFill>
                  <a:srgbClr val="2E75B6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AR" sz="1400" dirty="0">
                <a:solidFill>
                  <a:srgbClr val="2E75B6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Inicial</a:t>
            </a:r>
            <a:endParaRPr lang="es-AR" altLang="es-AR" sz="1400" dirty="0">
              <a:solidFill>
                <a:srgbClr val="2E75B6"/>
              </a:solidFill>
              <a:latin typeface="Arial" pitchFamily="34" charset="0"/>
              <a:ea typeface="ヒラギノ角ゴ Pro W3"/>
              <a:cs typeface="Arial" pitchFamily="34" charset="0"/>
            </a:endParaRPr>
          </a:p>
        </p:txBody>
      </p:sp>
      <p:sp>
        <p:nvSpPr>
          <p:cNvPr id="56" name="1 Elipse"/>
          <p:cNvSpPr/>
          <p:nvPr/>
        </p:nvSpPr>
        <p:spPr bwMode="auto">
          <a:xfrm>
            <a:off x="2197100" y="1570038"/>
            <a:ext cx="358775" cy="35877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8678" name="Rectangle 56"/>
          <p:cNvSpPr>
            <a:spLocks noChangeArrowheads="1"/>
          </p:cNvSpPr>
          <p:nvPr/>
        </p:nvSpPr>
        <p:spPr bwMode="auto">
          <a:xfrm>
            <a:off x="2176463" y="1614488"/>
            <a:ext cx="466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37931725" indent="-37474525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AR" altLang="es-AR" sz="1000" b="1" dirty="0">
                <a:solidFill>
                  <a:srgbClr val="2E75B6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3.1</a:t>
            </a:r>
            <a:endParaRPr lang="es-AR" altLang="es-AR" sz="1100" b="1" dirty="0">
              <a:solidFill>
                <a:srgbClr val="2E75B6"/>
              </a:solidFill>
              <a:latin typeface="Arial" pitchFamily="34" charset="0"/>
              <a:ea typeface="ヒラギノ角ゴ Pro W3"/>
              <a:cs typeface="Arial" pitchFamily="34" charset="0"/>
            </a:endParaRPr>
          </a:p>
        </p:txBody>
      </p:sp>
      <p:sp>
        <p:nvSpPr>
          <p:cNvPr id="26" name="2 Flecha abajo"/>
          <p:cNvSpPr/>
          <p:nvPr/>
        </p:nvSpPr>
        <p:spPr>
          <a:xfrm rot="16200000">
            <a:off x="4274344" y="1181894"/>
            <a:ext cx="323850" cy="1036638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27" name="23 Rectángulo"/>
          <p:cNvSpPr/>
          <p:nvPr/>
        </p:nvSpPr>
        <p:spPr>
          <a:xfrm>
            <a:off x="5337175" y="1168400"/>
            <a:ext cx="6081713" cy="1204913"/>
          </a:xfrm>
          <a:prstGeom prst="rect">
            <a:avLst/>
          </a:prstGeom>
          <a:solidFill>
            <a:schemeClr val="accent1">
              <a:lumMod val="20000"/>
              <a:lumOff val="80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28" name="2 Marcador de contenido"/>
          <p:cNvSpPr>
            <a:spLocks noGrp="1"/>
          </p:cNvSpPr>
          <p:nvPr/>
        </p:nvSpPr>
        <p:spPr bwMode="auto">
          <a:xfrm>
            <a:off x="5538788" y="1179513"/>
            <a:ext cx="4319587" cy="100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12813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ts val="1700"/>
              </a:lnSpc>
              <a:spcBef>
                <a:spcPct val="20000"/>
              </a:spcBef>
            </a:pPr>
            <a:r>
              <a:rPr lang="es-ES" altLang="es-AR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Contacto inicial con titular del establecimiento</a:t>
            </a:r>
          </a:p>
          <a:p>
            <a:pPr eaLnBrk="1" hangingPunct="1">
              <a:lnSpc>
                <a:spcPts val="1700"/>
              </a:lnSpc>
              <a:spcBef>
                <a:spcPct val="20000"/>
              </a:spcBef>
            </a:pPr>
            <a:r>
              <a:rPr lang="es-ES" altLang="es-AR" sz="1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Relevamiento y documentación</a:t>
            </a:r>
            <a:endParaRPr lang="es-ES" altLang="es-AR" sz="1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ts val="1700"/>
              </a:lnSpc>
              <a:spcBef>
                <a:spcPct val="20000"/>
              </a:spcBef>
            </a:pPr>
            <a:r>
              <a:rPr lang="es-ES" altLang="es-AR" sz="1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Visita Técnica</a:t>
            </a:r>
          </a:p>
          <a:p>
            <a:pPr eaLnBrk="1" hangingPunct="1">
              <a:lnSpc>
                <a:spcPts val="1700"/>
              </a:lnSpc>
              <a:spcBef>
                <a:spcPct val="20000"/>
              </a:spcBef>
            </a:pPr>
            <a:r>
              <a:rPr lang="es-ES" altLang="es-AR" sz="1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Diagnóstico</a:t>
            </a:r>
            <a:endParaRPr lang="es-AR" altLang="es-AR" sz="1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2 Flecha abajo"/>
          <p:cNvSpPr/>
          <p:nvPr/>
        </p:nvSpPr>
        <p:spPr>
          <a:xfrm>
            <a:off x="2943225" y="2446338"/>
            <a:ext cx="325438" cy="228600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49" name="1 Elipse"/>
          <p:cNvSpPr/>
          <p:nvPr/>
        </p:nvSpPr>
        <p:spPr bwMode="auto">
          <a:xfrm>
            <a:off x="2482850" y="2708275"/>
            <a:ext cx="1233488" cy="1233488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8684" name="Rectangle 50"/>
          <p:cNvSpPr>
            <a:spLocks noChangeArrowheads="1"/>
          </p:cNvSpPr>
          <p:nvPr/>
        </p:nvSpPr>
        <p:spPr bwMode="auto">
          <a:xfrm>
            <a:off x="2300288" y="3116263"/>
            <a:ext cx="1617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37931725" indent="-37474525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AR" sz="1400" dirty="0">
                <a:solidFill>
                  <a:srgbClr val="2E75B6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Determinación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AR" sz="1400" dirty="0">
                <a:solidFill>
                  <a:srgbClr val="2E75B6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de Metas</a:t>
            </a:r>
            <a:endParaRPr lang="es-AR" altLang="es-AR" sz="1400" dirty="0">
              <a:solidFill>
                <a:srgbClr val="2E75B6"/>
              </a:solidFill>
              <a:latin typeface="Arial" pitchFamily="34" charset="0"/>
              <a:ea typeface="ヒラギノ角ゴ Pro W3"/>
              <a:cs typeface="Arial" pitchFamily="34" charset="0"/>
            </a:endParaRPr>
          </a:p>
        </p:txBody>
      </p:sp>
      <p:sp>
        <p:nvSpPr>
          <p:cNvPr id="52" name="1 Elipse"/>
          <p:cNvSpPr/>
          <p:nvPr/>
        </p:nvSpPr>
        <p:spPr bwMode="auto">
          <a:xfrm>
            <a:off x="2176463" y="3105150"/>
            <a:ext cx="358775" cy="35877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8686" name="Rectangle 52"/>
          <p:cNvSpPr>
            <a:spLocks noChangeArrowheads="1"/>
          </p:cNvSpPr>
          <p:nvPr/>
        </p:nvSpPr>
        <p:spPr bwMode="auto">
          <a:xfrm>
            <a:off x="2120900" y="3155950"/>
            <a:ext cx="4667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37931725" indent="-37474525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AR" altLang="es-AR" sz="1000" b="1" dirty="0">
                <a:solidFill>
                  <a:srgbClr val="2E75B6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3.2</a:t>
            </a:r>
            <a:endParaRPr lang="es-AR" altLang="es-AR" sz="1100" b="1" dirty="0">
              <a:solidFill>
                <a:srgbClr val="2E75B6"/>
              </a:solidFill>
              <a:latin typeface="Arial" pitchFamily="34" charset="0"/>
              <a:ea typeface="ヒラギノ角ゴ Pro W3"/>
              <a:cs typeface="Arial" pitchFamily="34" charset="0"/>
            </a:endParaRPr>
          </a:p>
        </p:txBody>
      </p:sp>
      <p:sp>
        <p:nvSpPr>
          <p:cNvPr id="54" name="2 Flecha abajo"/>
          <p:cNvSpPr/>
          <p:nvPr/>
        </p:nvSpPr>
        <p:spPr>
          <a:xfrm>
            <a:off x="2998788" y="3998913"/>
            <a:ext cx="325437" cy="228600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55" name="1 Elipse"/>
          <p:cNvSpPr/>
          <p:nvPr/>
        </p:nvSpPr>
        <p:spPr bwMode="auto">
          <a:xfrm>
            <a:off x="2519363" y="4275138"/>
            <a:ext cx="1233487" cy="123348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8689" name="Rectangle 57"/>
          <p:cNvSpPr>
            <a:spLocks noChangeArrowheads="1"/>
          </p:cNvSpPr>
          <p:nvPr/>
        </p:nvSpPr>
        <p:spPr bwMode="auto">
          <a:xfrm>
            <a:off x="2405063" y="4575175"/>
            <a:ext cx="15128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37931725" indent="-37474525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AR" sz="1400" dirty="0">
                <a:solidFill>
                  <a:srgbClr val="2E75B6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Plan de Actividades</a:t>
            </a:r>
            <a:endParaRPr lang="es-AR" altLang="es-AR" sz="1400" dirty="0">
              <a:solidFill>
                <a:srgbClr val="2E75B6"/>
              </a:solidFill>
              <a:latin typeface="Arial" pitchFamily="34" charset="0"/>
              <a:ea typeface="ヒラギノ角ゴ Pro W3"/>
              <a:cs typeface="Arial" pitchFamily="34" charset="0"/>
            </a:endParaRPr>
          </a:p>
        </p:txBody>
      </p:sp>
      <p:sp>
        <p:nvSpPr>
          <p:cNvPr id="59" name="1 Elipse"/>
          <p:cNvSpPr/>
          <p:nvPr/>
        </p:nvSpPr>
        <p:spPr bwMode="auto">
          <a:xfrm>
            <a:off x="2174875" y="4673600"/>
            <a:ext cx="358775" cy="35877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8691" name="Rectangle 59"/>
          <p:cNvSpPr>
            <a:spLocks noChangeArrowheads="1"/>
          </p:cNvSpPr>
          <p:nvPr/>
        </p:nvSpPr>
        <p:spPr bwMode="auto">
          <a:xfrm>
            <a:off x="2071688" y="4729163"/>
            <a:ext cx="5651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37931725" indent="-37474525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AR" altLang="es-AR" sz="1000" b="1" dirty="0">
                <a:solidFill>
                  <a:srgbClr val="2E75B6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3.3</a:t>
            </a:r>
            <a:endParaRPr lang="es-AR" altLang="es-AR" sz="1100" b="1" dirty="0">
              <a:solidFill>
                <a:srgbClr val="2E75B6"/>
              </a:solidFill>
              <a:latin typeface="Arial" pitchFamily="34" charset="0"/>
              <a:ea typeface="ヒラギノ角ゴ Pro W3"/>
              <a:cs typeface="Arial" pitchFamily="34" charset="0"/>
            </a:endParaRPr>
          </a:p>
        </p:txBody>
      </p:sp>
      <p:sp>
        <p:nvSpPr>
          <p:cNvPr id="61" name="2 Flecha abajo"/>
          <p:cNvSpPr/>
          <p:nvPr/>
        </p:nvSpPr>
        <p:spPr>
          <a:xfrm>
            <a:off x="2998788" y="5562600"/>
            <a:ext cx="325437" cy="228600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62" name="2 Flecha abajo"/>
          <p:cNvSpPr/>
          <p:nvPr/>
        </p:nvSpPr>
        <p:spPr>
          <a:xfrm rot="16200000">
            <a:off x="4274344" y="2759869"/>
            <a:ext cx="323850" cy="1036638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63" name="23 Rectángulo"/>
          <p:cNvSpPr/>
          <p:nvPr/>
        </p:nvSpPr>
        <p:spPr>
          <a:xfrm>
            <a:off x="5337175" y="3000375"/>
            <a:ext cx="6081713" cy="609600"/>
          </a:xfrm>
          <a:prstGeom prst="rect">
            <a:avLst/>
          </a:prstGeom>
          <a:solidFill>
            <a:schemeClr val="accent1">
              <a:lumMod val="20000"/>
              <a:lumOff val="80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64" name="2 Marcador de contenido"/>
          <p:cNvSpPr>
            <a:spLocks noGrp="1"/>
          </p:cNvSpPr>
          <p:nvPr/>
        </p:nvSpPr>
        <p:spPr bwMode="auto">
          <a:xfrm>
            <a:off x="5538788" y="3214688"/>
            <a:ext cx="5151437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12813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20000"/>
              </a:spcBef>
            </a:pPr>
            <a:r>
              <a:rPr lang="es-ES" altLang="es-AR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Determinación conjunta con Autoridad Local competente</a:t>
            </a:r>
            <a:endParaRPr lang="es-AR" altLang="es-AR" sz="1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2 Flecha abajo"/>
          <p:cNvSpPr/>
          <p:nvPr/>
        </p:nvSpPr>
        <p:spPr>
          <a:xfrm rot="16200000">
            <a:off x="4273550" y="4416425"/>
            <a:ext cx="325438" cy="1036638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66" name="23 Rectángulo"/>
          <p:cNvSpPr/>
          <p:nvPr/>
        </p:nvSpPr>
        <p:spPr>
          <a:xfrm>
            <a:off x="5337175" y="4468813"/>
            <a:ext cx="6081713" cy="941387"/>
          </a:xfrm>
          <a:prstGeom prst="rect">
            <a:avLst/>
          </a:prstGeom>
          <a:solidFill>
            <a:schemeClr val="accent1">
              <a:lumMod val="20000"/>
              <a:lumOff val="80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67" name="2 Marcador de contenido"/>
          <p:cNvSpPr>
            <a:spLocks noGrp="1"/>
          </p:cNvSpPr>
          <p:nvPr/>
        </p:nvSpPr>
        <p:spPr bwMode="auto">
          <a:xfrm>
            <a:off x="5538788" y="4575175"/>
            <a:ext cx="5638800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12813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ts val="1700"/>
              </a:lnSpc>
              <a:spcBef>
                <a:spcPct val="20000"/>
              </a:spcBef>
            </a:pPr>
            <a:r>
              <a:rPr lang="es-ES" altLang="es-AR" sz="1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Definición de las acciones</a:t>
            </a:r>
          </a:p>
          <a:p>
            <a:pPr eaLnBrk="1" hangingPunct="1">
              <a:lnSpc>
                <a:spcPts val="1700"/>
              </a:lnSpc>
              <a:spcBef>
                <a:spcPct val="20000"/>
              </a:spcBef>
            </a:pPr>
            <a:r>
              <a:rPr lang="es-ES" altLang="es-AR" sz="1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Definición de indicadores de desempeño y recursos implicados</a:t>
            </a:r>
          </a:p>
          <a:p>
            <a:pPr eaLnBrk="1" hangingPunct="1">
              <a:lnSpc>
                <a:spcPts val="1700"/>
              </a:lnSpc>
              <a:spcBef>
                <a:spcPct val="20000"/>
              </a:spcBef>
            </a:pPr>
            <a:r>
              <a:rPr lang="es-ES" altLang="es-AR" sz="1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Elaboración del Cronograma de Ejecución</a:t>
            </a:r>
            <a:endParaRPr lang="es-AR" altLang="es-AR" sz="1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97100" y="5791200"/>
            <a:ext cx="2192338" cy="514693"/>
          </a:xfrm>
          <a:prstGeom prst="rect">
            <a:avLst/>
          </a:prstGeom>
          <a:solidFill>
            <a:schemeClr val="bg1"/>
          </a:solidFill>
          <a:ln w="19050">
            <a:solidFill>
              <a:srgbClr val="238EC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28700" name="Rectangle 67"/>
          <p:cNvSpPr>
            <a:spLocks noChangeArrowheads="1"/>
          </p:cNvSpPr>
          <p:nvPr/>
        </p:nvSpPr>
        <p:spPr bwMode="auto">
          <a:xfrm>
            <a:off x="2142331" y="5791200"/>
            <a:ext cx="2363787" cy="51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37931725" indent="-37474525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ts val="1700"/>
              </a:lnSpc>
              <a:spcBef>
                <a:spcPct val="0"/>
              </a:spcBef>
              <a:buFontTx/>
              <a:buNone/>
            </a:pPr>
            <a:r>
              <a:rPr lang="es-ES" altLang="es-AR" sz="1400" b="1" dirty="0">
                <a:solidFill>
                  <a:srgbClr val="2E75B6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Firma del Convenio de Reconversión Industrial</a:t>
            </a:r>
            <a:endParaRPr lang="es-AR" altLang="es-AR" sz="1400" b="1" dirty="0">
              <a:solidFill>
                <a:srgbClr val="2E75B6"/>
              </a:solidFill>
              <a:latin typeface="Arial" pitchFamily="34" charset="0"/>
              <a:ea typeface="ヒラギノ角ゴ Pro W3"/>
              <a:cs typeface="Arial" pitchFamily="34" charset="0"/>
            </a:endParaRPr>
          </a:p>
        </p:txBody>
      </p:sp>
      <p:sp>
        <p:nvSpPr>
          <p:cNvPr id="29" name="1 Elipse"/>
          <p:cNvSpPr/>
          <p:nvPr/>
        </p:nvSpPr>
        <p:spPr bwMode="auto">
          <a:xfrm>
            <a:off x="201613" y="2373313"/>
            <a:ext cx="1919287" cy="187801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8702" name="Rectangle 48"/>
          <p:cNvSpPr>
            <a:spLocks noChangeArrowheads="1"/>
          </p:cNvSpPr>
          <p:nvPr/>
        </p:nvSpPr>
        <p:spPr bwMode="auto">
          <a:xfrm>
            <a:off x="201613" y="3124200"/>
            <a:ext cx="1997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37931725" indent="-37474525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AR" altLang="es-AR" sz="2000" dirty="0">
                <a:solidFill>
                  <a:srgbClr val="2E75B6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Implementación</a:t>
            </a:r>
            <a:endParaRPr lang="en-US" altLang="es-AR" sz="2000" dirty="0">
              <a:solidFill>
                <a:srgbClr val="2E75B6"/>
              </a:solidFill>
              <a:ea typeface="ヒラギノ角ゴ Pro W3"/>
              <a:cs typeface="Arial" pitchFamily="34" charset="0"/>
            </a:endParaRPr>
          </a:p>
        </p:txBody>
      </p:sp>
      <p:sp>
        <p:nvSpPr>
          <p:cNvPr id="31" name="1 Elipse"/>
          <p:cNvSpPr/>
          <p:nvPr/>
        </p:nvSpPr>
        <p:spPr bwMode="auto">
          <a:xfrm>
            <a:off x="941387" y="2183963"/>
            <a:ext cx="430213" cy="4318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33" name="Rectangle 60"/>
          <p:cNvSpPr>
            <a:spLocks noChangeArrowheads="1"/>
          </p:cNvSpPr>
          <p:nvPr/>
        </p:nvSpPr>
        <p:spPr bwMode="auto">
          <a:xfrm>
            <a:off x="941387" y="2133765"/>
            <a:ext cx="403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algn="ctr">
              <a:defRPr/>
            </a:pPr>
            <a:r>
              <a:rPr lang="es-AR" sz="28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3</a:t>
            </a:r>
            <a:endParaRPr lang="es-AR" sz="2800" b="1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58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582613" y="596900"/>
            <a:ext cx="9723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AR" sz="2000" b="1" noProof="1" smtClean="0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PRI </a:t>
            </a:r>
            <a:r>
              <a:rPr lang="es-ES" altLang="es-AR" sz="2000" b="1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– Desarrollo Operativo</a:t>
            </a:r>
            <a:r>
              <a:rPr lang="es-ES" altLang="es-AR" sz="2000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- </a:t>
            </a:r>
            <a:r>
              <a:rPr lang="es-ES" altLang="es-AR" sz="2000" b="1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Flujograma</a:t>
            </a:r>
            <a:endParaRPr lang="es-ES" altLang="es-AR" sz="1400" b="1" noProof="1">
              <a:solidFill>
                <a:srgbClr val="0067B7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30" name="1 Elipse"/>
          <p:cNvSpPr/>
          <p:nvPr/>
        </p:nvSpPr>
        <p:spPr bwMode="auto">
          <a:xfrm>
            <a:off x="1735138" y="1285875"/>
            <a:ext cx="2117725" cy="211772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1874838" y="1558925"/>
            <a:ext cx="180498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algn="ctr">
              <a:defRPr/>
            </a:pPr>
            <a:endParaRPr lang="es-AR" sz="2000" dirty="0" smtClean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es-AR" sz="20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Monitoreo y Seguimiento</a:t>
            </a:r>
            <a:endParaRPr lang="es-AR" sz="2000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29701" name="Rectangle 33"/>
          <p:cNvSpPr>
            <a:spLocks noChangeArrowheads="1"/>
          </p:cNvSpPr>
          <p:nvPr/>
        </p:nvSpPr>
        <p:spPr bwMode="auto">
          <a:xfrm>
            <a:off x="1928813" y="2524125"/>
            <a:ext cx="17510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37931725" indent="-37474525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AR" sz="1200" dirty="0">
                <a:solidFill>
                  <a:srgbClr val="7F7F7F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Conjuntamente Nación y Provincia</a:t>
            </a:r>
            <a:endParaRPr lang="es-AR" altLang="es-AR" sz="1200" dirty="0">
              <a:solidFill>
                <a:srgbClr val="7F7F7F"/>
              </a:solidFill>
              <a:latin typeface="Arial" pitchFamily="34" charset="0"/>
              <a:ea typeface="ヒラギノ角ゴ Pro W3"/>
              <a:cs typeface="Arial" pitchFamily="34" charset="0"/>
            </a:endParaRPr>
          </a:p>
        </p:txBody>
      </p:sp>
      <p:sp>
        <p:nvSpPr>
          <p:cNvPr id="35" name="1 Elipse"/>
          <p:cNvSpPr/>
          <p:nvPr/>
        </p:nvSpPr>
        <p:spPr bwMode="auto">
          <a:xfrm>
            <a:off x="1385888" y="2044700"/>
            <a:ext cx="500062" cy="49847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36" name="Rectangle 35"/>
          <p:cNvSpPr>
            <a:spLocks noChangeArrowheads="1"/>
          </p:cNvSpPr>
          <p:nvPr/>
        </p:nvSpPr>
        <p:spPr bwMode="auto">
          <a:xfrm>
            <a:off x="1398588" y="2049463"/>
            <a:ext cx="4683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algn="ctr">
              <a:defRPr/>
            </a:pP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4</a:t>
            </a:r>
            <a:endParaRPr lang="es-AR" b="1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37" name="2 Flecha abajo"/>
          <p:cNvSpPr/>
          <p:nvPr/>
        </p:nvSpPr>
        <p:spPr>
          <a:xfrm rot="16200000">
            <a:off x="4270375" y="1917700"/>
            <a:ext cx="600075" cy="828675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38" name="23 Rectángulo"/>
          <p:cNvSpPr/>
          <p:nvPr/>
        </p:nvSpPr>
        <p:spPr>
          <a:xfrm>
            <a:off x="5481638" y="1676400"/>
            <a:ext cx="6143625" cy="1311275"/>
          </a:xfrm>
          <a:prstGeom prst="rect">
            <a:avLst/>
          </a:prstGeom>
          <a:solidFill>
            <a:schemeClr val="accent1">
              <a:lumMod val="20000"/>
              <a:lumOff val="80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39" name="2 Marcador de contenido"/>
          <p:cNvSpPr>
            <a:spLocks noGrp="1"/>
          </p:cNvSpPr>
          <p:nvPr/>
        </p:nvSpPr>
        <p:spPr bwMode="auto">
          <a:xfrm>
            <a:off x="5683250" y="1768475"/>
            <a:ext cx="5475288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12813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r>
              <a:rPr lang="es-ES" altLang="es-AR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Presentación de Avances del Plan de Actividades (Empresas</a:t>
            </a:r>
            <a:r>
              <a:rPr lang="es-ES" altLang="es-AR" sz="1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).</a:t>
            </a:r>
            <a:endParaRPr lang="es-ES" altLang="es-AR" sz="1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r>
              <a:rPr lang="es-ES" altLang="es-AR" sz="1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Seguimiento </a:t>
            </a:r>
            <a:r>
              <a:rPr lang="es-ES" altLang="es-AR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del  cronograma de </a:t>
            </a:r>
            <a:r>
              <a:rPr lang="es-ES" altLang="es-AR" sz="1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ejecución e indicadores.</a:t>
            </a:r>
          </a:p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r>
              <a:rPr lang="es-ES" altLang="es-AR" sz="1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Visitas periódicas para </a:t>
            </a:r>
            <a:r>
              <a:rPr lang="es-ES" altLang="es-AR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monitoreo de </a:t>
            </a:r>
            <a:r>
              <a:rPr lang="es-ES" altLang="es-AR" sz="1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cumplimiento.</a:t>
            </a:r>
            <a:endParaRPr lang="es-AR" altLang="es-AR" sz="1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1 Elipse"/>
          <p:cNvSpPr/>
          <p:nvPr/>
        </p:nvSpPr>
        <p:spPr bwMode="auto">
          <a:xfrm>
            <a:off x="1735138" y="3679825"/>
            <a:ext cx="2117725" cy="211772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46" name="Rectangle 45"/>
          <p:cNvSpPr>
            <a:spLocks noChangeArrowheads="1"/>
          </p:cNvSpPr>
          <p:nvPr/>
        </p:nvSpPr>
        <p:spPr bwMode="auto">
          <a:xfrm>
            <a:off x="1874838" y="4364038"/>
            <a:ext cx="18049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algn="ctr">
              <a:defRPr/>
            </a:pPr>
            <a:r>
              <a:rPr lang="es-AR" sz="20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Cierre del Programa</a:t>
            </a:r>
            <a:endParaRPr lang="es-AR" sz="2000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48" name="1 Elipse"/>
          <p:cNvSpPr/>
          <p:nvPr/>
        </p:nvSpPr>
        <p:spPr bwMode="auto">
          <a:xfrm>
            <a:off x="1385888" y="4438650"/>
            <a:ext cx="500062" cy="50006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50" name="Rectangle 49"/>
          <p:cNvSpPr>
            <a:spLocks noChangeArrowheads="1"/>
          </p:cNvSpPr>
          <p:nvPr/>
        </p:nvSpPr>
        <p:spPr bwMode="auto">
          <a:xfrm>
            <a:off x="1398588" y="4445000"/>
            <a:ext cx="4683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algn="ctr">
              <a:defRPr/>
            </a:pP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5</a:t>
            </a:r>
            <a:endParaRPr lang="es-AR" b="1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69" name="2 Flecha abajo"/>
          <p:cNvSpPr/>
          <p:nvPr/>
        </p:nvSpPr>
        <p:spPr>
          <a:xfrm rot="16200000">
            <a:off x="4269581" y="4312444"/>
            <a:ext cx="601663" cy="828675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70" name="23 Rectángulo"/>
          <p:cNvSpPr/>
          <p:nvPr/>
        </p:nvSpPr>
        <p:spPr>
          <a:xfrm>
            <a:off x="5481638" y="4071938"/>
            <a:ext cx="6143625" cy="1309687"/>
          </a:xfrm>
          <a:prstGeom prst="rect">
            <a:avLst/>
          </a:prstGeom>
          <a:solidFill>
            <a:schemeClr val="accent1">
              <a:lumMod val="20000"/>
              <a:lumOff val="80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71" name="2 Marcador de contenido"/>
          <p:cNvSpPr>
            <a:spLocks noGrp="1"/>
          </p:cNvSpPr>
          <p:nvPr/>
        </p:nvSpPr>
        <p:spPr bwMode="auto">
          <a:xfrm>
            <a:off x="5683249" y="4286249"/>
            <a:ext cx="5942013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12813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r>
              <a:rPr lang="es-ES" altLang="es-AR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Presentación de informe de Cierre de Actividades por </a:t>
            </a:r>
            <a:r>
              <a:rPr lang="es-ES" altLang="es-AR" sz="1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parte del establecimiento</a:t>
            </a:r>
          </a:p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r>
              <a:rPr lang="es-ES" altLang="es-AR" sz="1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Informe final de las Autoridades Ambientales intervinientes</a:t>
            </a:r>
            <a:endParaRPr lang="es-ES" altLang="es-AR" sz="1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2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582613" y="596900"/>
            <a:ext cx="9723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AR" sz="2000" b="1" noProof="1" smtClean="0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PRI </a:t>
            </a:r>
            <a:r>
              <a:rPr lang="es-ES" altLang="es-AR" sz="2000" b="1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– Desarrollo Operativo</a:t>
            </a:r>
            <a:r>
              <a:rPr lang="es-ES" altLang="es-AR" sz="2000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- </a:t>
            </a:r>
            <a:r>
              <a:rPr lang="es-ES" altLang="es-AR" sz="2000" b="1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Flujograma</a:t>
            </a:r>
            <a:endParaRPr lang="es-ES" altLang="es-AR" sz="1400" b="1" noProof="1">
              <a:solidFill>
                <a:srgbClr val="0067B7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45" name="1 Elipse"/>
          <p:cNvSpPr/>
          <p:nvPr/>
        </p:nvSpPr>
        <p:spPr bwMode="auto">
          <a:xfrm>
            <a:off x="1718468" y="2327275"/>
            <a:ext cx="2117725" cy="211772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46" name="Rectangle 45"/>
          <p:cNvSpPr>
            <a:spLocks noChangeArrowheads="1"/>
          </p:cNvSpPr>
          <p:nvPr/>
        </p:nvSpPr>
        <p:spPr bwMode="auto">
          <a:xfrm>
            <a:off x="1874838" y="3032124"/>
            <a:ext cx="18049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algn="ctr">
              <a:defRPr/>
            </a:pPr>
            <a:r>
              <a:rPr lang="es-AR" sz="20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Cierre del Programa</a:t>
            </a:r>
            <a:endParaRPr lang="es-AR" sz="2000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48" name="1 Elipse"/>
          <p:cNvSpPr/>
          <p:nvPr/>
        </p:nvSpPr>
        <p:spPr bwMode="auto">
          <a:xfrm>
            <a:off x="1322634" y="3155155"/>
            <a:ext cx="500062" cy="50006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50" name="Rectangle 49"/>
          <p:cNvSpPr>
            <a:spLocks noChangeArrowheads="1"/>
          </p:cNvSpPr>
          <p:nvPr/>
        </p:nvSpPr>
        <p:spPr bwMode="auto">
          <a:xfrm>
            <a:off x="1354384" y="3155155"/>
            <a:ext cx="4683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</a:defRPr>
            </a:lvl9pPr>
          </a:lstStyle>
          <a:p>
            <a:pPr algn="ctr">
              <a:defRPr/>
            </a:pP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5</a:t>
            </a:r>
            <a:endParaRPr lang="es-AR" b="1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69" name="2 Flecha abajo"/>
          <p:cNvSpPr/>
          <p:nvPr/>
        </p:nvSpPr>
        <p:spPr>
          <a:xfrm rot="16200000">
            <a:off x="4269580" y="2990848"/>
            <a:ext cx="601663" cy="828675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19" name="2 Marcador de contenido"/>
          <p:cNvSpPr>
            <a:spLocks noGrp="1"/>
          </p:cNvSpPr>
          <p:nvPr/>
        </p:nvSpPr>
        <p:spPr bwMode="auto">
          <a:xfrm>
            <a:off x="5232702" y="3104354"/>
            <a:ext cx="2481808" cy="85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12813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28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ctr"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s-ES" altLang="es-AR" sz="1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Otorgamiento </a:t>
            </a:r>
            <a:r>
              <a:rPr lang="es-ES" altLang="es-AR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Certificado de </a:t>
            </a:r>
            <a:r>
              <a:rPr lang="es-ES" altLang="es-AR" sz="1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Cumplimiento </a:t>
            </a:r>
          </a:p>
          <a:p>
            <a:pPr marL="0" indent="0" algn="ctr"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s-ES" altLang="es-AR" sz="1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(Provincia-Nación)</a:t>
            </a:r>
            <a:endParaRPr lang="es-AR" altLang="es-AR" sz="1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10 Imagen"/>
          <p:cNvPicPr/>
          <p:nvPr/>
        </p:nvPicPr>
        <p:blipFill>
          <a:blip r:embed="rId3"/>
          <a:srcRect l="18776" t="20099" r="54777" b="4905"/>
          <a:stretch>
            <a:fillRect/>
          </a:stretch>
        </p:blipFill>
        <p:spPr bwMode="auto">
          <a:xfrm>
            <a:off x="8380830" y="996950"/>
            <a:ext cx="3167701" cy="521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81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3 Rectángulo"/>
          <p:cNvSpPr/>
          <p:nvPr/>
        </p:nvSpPr>
        <p:spPr>
          <a:xfrm>
            <a:off x="981075" y="1459023"/>
            <a:ext cx="10369550" cy="1011237"/>
          </a:xfrm>
          <a:prstGeom prst="rect">
            <a:avLst/>
          </a:prstGeom>
          <a:solidFill>
            <a:schemeClr val="accent1">
              <a:lumMod val="20000"/>
              <a:lumOff val="80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582613" y="596900"/>
            <a:ext cx="97234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AR" sz="2000" b="1" noProof="1" smtClean="0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¿</a:t>
            </a:r>
            <a:r>
              <a:rPr lang="es-ES" altLang="es-AR" sz="2000" b="1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Cómo acceder a los PRI</a:t>
            </a:r>
            <a:r>
              <a:rPr lang="es-ES" altLang="es-AR" sz="2000" b="1" noProof="1" smtClean="0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?</a:t>
            </a:r>
            <a:endParaRPr lang="es-ES" altLang="es-AR" sz="2000" b="1" noProof="1">
              <a:solidFill>
                <a:srgbClr val="0067B7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4" name="2 Marcador de contenido"/>
          <p:cNvSpPr>
            <a:spLocks noGrp="1"/>
          </p:cNvSpPr>
          <p:nvPr/>
        </p:nvSpPr>
        <p:spPr>
          <a:xfrm>
            <a:off x="1003300" y="1764423"/>
            <a:ext cx="10369550" cy="6985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es-ES" altLang="es-AR" sz="1900" dirty="0">
                <a:solidFill>
                  <a:srgbClr val="3B3838"/>
                </a:solidFill>
                <a:latin typeface="Arial" pitchFamily="34" charset="0"/>
                <a:cs typeface="Arial" pitchFamily="34" charset="0"/>
              </a:rPr>
              <a:t>Acuerdos </a:t>
            </a:r>
            <a:r>
              <a:rPr lang="es-ES" altLang="es-AR" sz="1900" dirty="0" smtClean="0">
                <a:solidFill>
                  <a:srgbClr val="3B3838"/>
                </a:solidFill>
                <a:latin typeface="Arial" pitchFamily="34" charset="0"/>
                <a:cs typeface="Arial" pitchFamily="34" charset="0"/>
              </a:rPr>
              <a:t>previos con </a:t>
            </a:r>
            <a:r>
              <a:rPr lang="es-ES" altLang="es-AR" sz="1900" dirty="0">
                <a:solidFill>
                  <a:srgbClr val="3B3838"/>
                </a:solidFill>
                <a:latin typeface="Arial" pitchFamily="34" charset="0"/>
                <a:cs typeface="Arial" pitchFamily="34" charset="0"/>
              </a:rPr>
              <a:t>Autoridades </a:t>
            </a:r>
            <a:r>
              <a:rPr lang="es-ES" altLang="es-AR" sz="1900" dirty="0" smtClean="0">
                <a:solidFill>
                  <a:srgbClr val="3B3838"/>
                </a:solidFill>
                <a:latin typeface="Arial" pitchFamily="34" charset="0"/>
                <a:cs typeface="Arial" pitchFamily="34" charset="0"/>
              </a:rPr>
              <a:t>Jurisdiccionales.</a:t>
            </a:r>
            <a:endParaRPr lang="es-AR" altLang="es-AR" sz="1900" dirty="0">
              <a:solidFill>
                <a:srgbClr val="3B3838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16 Conector recto"/>
          <p:cNvCxnSpPr/>
          <p:nvPr/>
        </p:nvCxnSpPr>
        <p:spPr>
          <a:xfrm flipV="1">
            <a:off x="2075848" y="2462923"/>
            <a:ext cx="9274777" cy="733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Rectángulo"/>
          <p:cNvSpPr/>
          <p:nvPr/>
        </p:nvSpPr>
        <p:spPr>
          <a:xfrm>
            <a:off x="1014412" y="2685366"/>
            <a:ext cx="103695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defTabSz="914312">
              <a:buFont typeface="Arial" pitchFamily="34" charset="0"/>
              <a:buNone/>
              <a:defRPr/>
            </a:pPr>
            <a:r>
              <a:rPr lang="es-AR" sz="1900" dirty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Requiere </a:t>
            </a:r>
            <a:r>
              <a:rPr lang="es-AR" sz="1900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la exteriorización de la voluntad de participación, mediante la adhesión </a:t>
            </a:r>
            <a:r>
              <a:rPr lang="es-AR" sz="1900" dirty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de </a:t>
            </a:r>
            <a:r>
              <a:rPr lang="es-AR" sz="1900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las empresas a </a:t>
            </a:r>
            <a:r>
              <a:rPr lang="es-AR" sz="190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los programas.</a:t>
            </a:r>
            <a:endParaRPr lang="es-AR" sz="1900" dirty="0">
              <a:solidFill>
                <a:schemeClr val="bg2">
                  <a:lumMod val="2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37" name="36 Rectángulo"/>
          <p:cNvSpPr/>
          <p:nvPr/>
        </p:nvSpPr>
        <p:spPr>
          <a:xfrm>
            <a:off x="1003300" y="3565195"/>
            <a:ext cx="10369550" cy="1508870"/>
          </a:xfrm>
          <a:prstGeom prst="rect">
            <a:avLst/>
          </a:prstGeom>
          <a:solidFill>
            <a:schemeClr val="accent1">
              <a:lumMod val="20000"/>
              <a:lumOff val="80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cxnSp>
        <p:nvCxnSpPr>
          <p:cNvPr id="28" name="27 Conector recto"/>
          <p:cNvCxnSpPr/>
          <p:nvPr/>
        </p:nvCxnSpPr>
        <p:spPr>
          <a:xfrm>
            <a:off x="2068513" y="3565196"/>
            <a:ext cx="9304337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28 Flecha abajo"/>
          <p:cNvSpPr/>
          <p:nvPr/>
        </p:nvSpPr>
        <p:spPr>
          <a:xfrm>
            <a:off x="1614488" y="3413083"/>
            <a:ext cx="422275" cy="430213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cxnSp>
        <p:nvCxnSpPr>
          <p:cNvPr id="30" name="29 Conector recto"/>
          <p:cNvCxnSpPr/>
          <p:nvPr/>
        </p:nvCxnSpPr>
        <p:spPr>
          <a:xfrm>
            <a:off x="1025525" y="3565196"/>
            <a:ext cx="588963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981076" y="3843296"/>
            <a:ext cx="10369549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00000"/>
              </a:lnSpc>
              <a:spcBef>
                <a:spcPct val="20000"/>
              </a:spcBef>
              <a:buNone/>
            </a:pPr>
            <a:r>
              <a:rPr lang="es-ES" altLang="es-AR" sz="1900" dirty="0">
                <a:solidFill>
                  <a:srgbClr val="3B3838"/>
                </a:solidFill>
                <a:latin typeface="Arial" pitchFamily="34" charset="0"/>
                <a:cs typeface="Arial" pitchFamily="34" charset="0"/>
              </a:rPr>
              <a:t>Los PRI se implementan individualmente por establecimiento industrial o de servicios; o en forma conjunta, por grupo de establecimientos pertenecientes a un mismo sector productivo o agrupados por zona geográfica.</a:t>
            </a:r>
            <a:endParaRPr lang="es-AR" altLang="es-AR" sz="1900" dirty="0">
              <a:solidFill>
                <a:srgbClr val="3B383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Flecha abajo"/>
          <p:cNvSpPr/>
          <p:nvPr/>
        </p:nvSpPr>
        <p:spPr>
          <a:xfrm>
            <a:off x="1604852" y="2255153"/>
            <a:ext cx="422275" cy="430213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1025525" y="5281495"/>
            <a:ext cx="1034732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s-ES" altLang="es-AR" sz="1900" dirty="0">
                <a:solidFill>
                  <a:srgbClr val="3B3838"/>
                </a:solidFill>
                <a:latin typeface="Arial" pitchFamily="34" charset="0"/>
                <a:cs typeface="Arial" pitchFamily="34" charset="0"/>
              </a:rPr>
              <a:t>En caso de no existir </a:t>
            </a:r>
            <a:r>
              <a:rPr lang="es-ES" altLang="es-AR" sz="1900" dirty="0" smtClean="0">
                <a:solidFill>
                  <a:srgbClr val="3B3838"/>
                </a:solidFill>
                <a:latin typeface="Arial" pitchFamily="34" charset="0"/>
                <a:cs typeface="Arial" pitchFamily="34" charset="0"/>
              </a:rPr>
              <a:t>acuerdo </a:t>
            </a:r>
            <a:r>
              <a:rPr lang="es-ES" altLang="es-AR" sz="1900" dirty="0">
                <a:solidFill>
                  <a:srgbClr val="3B3838"/>
                </a:solidFill>
                <a:latin typeface="Arial" pitchFamily="34" charset="0"/>
                <a:cs typeface="Arial" pitchFamily="34" charset="0"/>
              </a:rPr>
              <a:t>previo con la </a:t>
            </a:r>
            <a:r>
              <a:rPr lang="es-ES" altLang="es-AR" sz="1900" dirty="0" smtClean="0">
                <a:solidFill>
                  <a:srgbClr val="3B3838"/>
                </a:solidFill>
                <a:latin typeface="Arial" pitchFamily="34" charset="0"/>
                <a:cs typeface="Arial" pitchFamily="34" charset="0"/>
              </a:rPr>
              <a:t>jurisdicción, </a:t>
            </a:r>
            <a:r>
              <a:rPr lang="es-ES" altLang="es-AR" sz="1900" dirty="0">
                <a:solidFill>
                  <a:srgbClr val="3B3838"/>
                </a:solidFill>
                <a:latin typeface="Arial" pitchFamily="34" charset="0"/>
                <a:cs typeface="Arial" pitchFamily="34" charset="0"/>
              </a:rPr>
              <a:t>las expresiones sectoriales de </a:t>
            </a:r>
            <a:r>
              <a:rPr lang="es-ES" altLang="es-AR" sz="1900" dirty="0" smtClean="0">
                <a:solidFill>
                  <a:srgbClr val="3B3838"/>
                </a:solidFill>
                <a:latin typeface="Arial" pitchFamily="34" charset="0"/>
                <a:cs typeface="Arial" pitchFamily="34" charset="0"/>
              </a:rPr>
              <a:t>interés en los PRI </a:t>
            </a:r>
            <a:r>
              <a:rPr lang="es-ES" altLang="es-AR" sz="1900" dirty="0">
                <a:solidFill>
                  <a:srgbClr val="3B3838"/>
                </a:solidFill>
                <a:latin typeface="Arial" pitchFamily="34" charset="0"/>
                <a:cs typeface="Arial" pitchFamily="34" charset="0"/>
              </a:rPr>
              <a:t>impulsan los procesos de acercamiento provincia-nación.</a:t>
            </a:r>
            <a:endParaRPr lang="es-AR" altLang="es-AR" sz="1900" dirty="0">
              <a:solidFill>
                <a:srgbClr val="3B383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Flecha abajo"/>
          <p:cNvSpPr/>
          <p:nvPr/>
        </p:nvSpPr>
        <p:spPr>
          <a:xfrm>
            <a:off x="1653573" y="4858959"/>
            <a:ext cx="422275" cy="430213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cxnSp>
        <p:nvCxnSpPr>
          <p:cNvPr id="15" name="14 Conector recto"/>
          <p:cNvCxnSpPr/>
          <p:nvPr/>
        </p:nvCxnSpPr>
        <p:spPr>
          <a:xfrm>
            <a:off x="2075848" y="5074065"/>
            <a:ext cx="9255616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>
            <a:off x="1064610" y="5074065"/>
            <a:ext cx="549878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>
            <a:off x="1025525" y="2470260"/>
            <a:ext cx="579327" cy="3969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900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/>
          <p:cNvSpPr>
            <a:spLocks/>
          </p:cNvSpPr>
          <p:nvPr/>
        </p:nvSpPr>
        <p:spPr bwMode="auto">
          <a:xfrm>
            <a:off x="4800600" y="844551"/>
            <a:ext cx="425451" cy="455083"/>
          </a:xfrm>
          <a:custGeom>
            <a:avLst/>
            <a:gdLst>
              <a:gd name="T0" fmla="*/ 286078 w 58"/>
              <a:gd name="T1" fmla="*/ 58584 h 62"/>
              <a:gd name="T2" fmla="*/ 190719 w 58"/>
              <a:gd name="T3" fmla="*/ 43938 h 62"/>
              <a:gd name="T4" fmla="*/ 117366 w 58"/>
              <a:gd name="T5" fmla="*/ 58584 h 62"/>
              <a:gd name="T6" fmla="*/ 80689 w 58"/>
              <a:gd name="T7" fmla="*/ 95199 h 62"/>
              <a:gd name="T8" fmla="*/ 73353 w 58"/>
              <a:gd name="T9" fmla="*/ 95199 h 62"/>
              <a:gd name="T10" fmla="*/ 36677 w 58"/>
              <a:gd name="T11" fmla="*/ 131814 h 62"/>
              <a:gd name="T12" fmla="*/ 0 w 58"/>
              <a:gd name="T13" fmla="*/ 322211 h 62"/>
              <a:gd name="T14" fmla="*/ 66018 w 58"/>
              <a:gd name="T15" fmla="*/ 388118 h 62"/>
              <a:gd name="T16" fmla="*/ 110030 w 58"/>
              <a:gd name="T17" fmla="*/ 351503 h 62"/>
              <a:gd name="T18" fmla="*/ 139372 w 58"/>
              <a:gd name="T19" fmla="*/ 256304 h 62"/>
              <a:gd name="T20" fmla="*/ 161378 w 58"/>
              <a:gd name="T21" fmla="*/ 278273 h 62"/>
              <a:gd name="T22" fmla="*/ 161378 w 58"/>
              <a:gd name="T23" fmla="*/ 314888 h 62"/>
              <a:gd name="T24" fmla="*/ 234731 w 58"/>
              <a:gd name="T25" fmla="*/ 402764 h 62"/>
              <a:gd name="T26" fmla="*/ 396109 w 58"/>
              <a:gd name="T27" fmla="*/ 358826 h 62"/>
              <a:gd name="T28" fmla="*/ 396109 w 58"/>
              <a:gd name="T29" fmla="*/ 292919 h 62"/>
              <a:gd name="T30" fmla="*/ 271408 w 58"/>
              <a:gd name="T31" fmla="*/ 197721 h 62"/>
              <a:gd name="T32" fmla="*/ 286078 w 58"/>
              <a:gd name="T33" fmla="*/ 58584 h 6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58"/>
              <a:gd name="T52" fmla="*/ 0 h 62"/>
              <a:gd name="T53" fmla="*/ 58 w 58"/>
              <a:gd name="T54" fmla="*/ 62 h 6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58" h="62">
                <a:moveTo>
                  <a:pt x="39" y="8"/>
                </a:moveTo>
                <a:cubicBezTo>
                  <a:pt x="35" y="5"/>
                  <a:pt x="31" y="5"/>
                  <a:pt x="26" y="6"/>
                </a:cubicBezTo>
                <a:cubicBezTo>
                  <a:pt x="18" y="0"/>
                  <a:pt x="14" y="0"/>
                  <a:pt x="16" y="8"/>
                </a:cubicBezTo>
                <a:cubicBezTo>
                  <a:pt x="14" y="13"/>
                  <a:pt x="13" y="14"/>
                  <a:pt x="11" y="13"/>
                </a:cubicBezTo>
                <a:lnTo>
                  <a:pt x="10" y="13"/>
                </a:lnTo>
                <a:cubicBezTo>
                  <a:pt x="10" y="16"/>
                  <a:pt x="8" y="18"/>
                  <a:pt x="5" y="18"/>
                </a:cubicBezTo>
                <a:cubicBezTo>
                  <a:pt x="3" y="31"/>
                  <a:pt x="2" y="39"/>
                  <a:pt x="0" y="44"/>
                </a:cubicBezTo>
                <a:lnTo>
                  <a:pt x="9" y="53"/>
                </a:lnTo>
                <a:cubicBezTo>
                  <a:pt x="14" y="56"/>
                  <a:pt x="16" y="54"/>
                  <a:pt x="15" y="48"/>
                </a:cubicBezTo>
                <a:cubicBezTo>
                  <a:pt x="13" y="41"/>
                  <a:pt x="14" y="36"/>
                  <a:pt x="19" y="35"/>
                </a:cubicBezTo>
                <a:cubicBezTo>
                  <a:pt x="21" y="35"/>
                  <a:pt x="21" y="36"/>
                  <a:pt x="22" y="38"/>
                </a:cubicBezTo>
                <a:cubicBezTo>
                  <a:pt x="22" y="40"/>
                  <a:pt x="22" y="42"/>
                  <a:pt x="22" y="43"/>
                </a:cubicBezTo>
                <a:cubicBezTo>
                  <a:pt x="23" y="49"/>
                  <a:pt x="26" y="53"/>
                  <a:pt x="32" y="55"/>
                </a:cubicBezTo>
                <a:cubicBezTo>
                  <a:pt x="40" y="62"/>
                  <a:pt x="48" y="60"/>
                  <a:pt x="54" y="49"/>
                </a:cubicBezTo>
                <a:cubicBezTo>
                  <a:pt x="58" y="45"/>
                  <a:pt x="58" y="42"/>
                  <a:pt x="54" y="40"/>
                </a:cubicBezTo>
                <a:cubicBezTo>
                  <a:pt x="47" y="39"/>
                  <a:pt x="41" y="35"/>
                  <a:pt x="37" y="27"/>
                </a:cubicBezTo>
                <a:lnTo>
                  <a:pt x="39" y="8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pPr>
              <a:defRPr/>
            </a:pPr>
            <a:endParaRPr lang="es-AR"/>
          </a:p>
        </p:txBody>
      </p:sp>
      <p:sp>
        <p:nvSpPr>
          <p:cNvPr id="3" name="Freeform 9"/>
          <p:cNvSpPr>
            <a:spLocks/>
          </p:cNvSpPr>
          <p:nvPr/>
        </p:nvSpPr>
        <p:spPr bwMode="auto">
          <a:xfrm>
            <a:off x="5416551" y="969434"/>
            <a:ext cx="599016" cy="615951"/>
          </a:xfrm>
          <a:custGeom>
            <a:avLst/>
            <a:gdLst>
              <a:gd name="T0" fmla="*/ 0 w 82"/>
              <a:gd name="T1" fmla="*/ 7333 h 84"/>
              <a:gd name="T2" fmla="*/ 0 w 82"/>
              <a:gd name="T3" fmla="*/ 0 h 84"/>
              <a:gd name="T4" fmla="*/ 0 w 82"/>
              <a:gd name="T5" fmla="*/ 256646 h 84"/>
              <a:gd name="T6" fmla="*/ 351263 w 82"/>
              <a:gd name="T7" fmla="*/ 549955 h 84"/>
              <a:gd name="T8" fmla="*/ 387853 w 82"/>
              <a:gd name="T9" fmla="*/ 549955 h 84"/>
              <a:gd name="T10" fmla="*/ 461033 w 82"/>
              <a:gd name="T11" fmla="*/ 615950 h 84"/>
              <a:gd name="T12" fmla="*/ 600075 w 82"/>
              <a:gd name="T13" fmla="*/ 410633 h 84"/>
              <a:gd name="T14" fmla="*/ 585439 w 82"/>
              <a:gd name="T15" fmla="*/ 373970 h 84"/>
              <a:gd name="T16" fmla="*/ 578121 w 82"/>
              <a:gd name="T17" fmla="*/ 366637 h 84"/>
              <a:gd name="T18" fmla="*/ 570803 w 82"/>
              <a:gd name="T19" fmla="*/ 359304 h 84"/>
              <a:gd name="T20" fmla="*/ 512259 w 82"/>
              <a:gd name="T21" fmla="*/ 322640 h 84"/>
              <a:gd name="T22" fmla="*/ 409807 w 82"/>
              <a:gd name="T23" fmla="*/ 315308 h 84"/>
              <a:gd name="T24" fmla="*/ 409807 w 82"/>
              <a:gd name="T25" fmla="*/ 315308 h 84"/>
              <a:gd name="T26" fmla="*/ 409807 w 82"/>
              <a:gd name="T27" fmla="*/ 315308 h 84"/>
              <a:gd name="T28" fmla="*/ 387853 w 82"/>
              <a:gd name="T29" fmla="*/ 271311 h 84"/>
              <a:gd name="T30" fmla="*/ 387853 w 82"/>
              <a:gd name="T31" fmla="*/ 271311 h 84"/>
              <a:gd name="T32" fmla="*/ 387853 w 82"/>
              <a:gd name="T33" fmla="*/ 263979 h 84"/>
              <a:gd name="T34" fmla="*/ 270766 w 82"/>
              <a:gd name="T35" fmla="*/ 234648 h 84"/>
              <a:gd name="T36" fmla="*/ 0 w 82"/>
              <a:gd name="T37" fmla="*/ 7333 h 8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82"/>
              <a:gd name="T58" fmla="*/ 0 h 84"/>
              <a:gd name="T59" fmla="*/ 82 w 82"/>
              <a:gd name="T60" fmla="*/ 84 h 84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82" h="84">
                <a:moveTo>
                  <a:pt x="0" y="1"/>
                </a:moveTo>
                <a:cubicBezTo>
                  <a:pt x="0" y="0"/>
                  <a:pt x="0" y="0"/>
                  <a:pt x="0" y="0"/>
                </a:cubicBezTo>
                <a:lnTo>
                  <a:pt x="0" y="35"/>
                </a:lnTo>
                <a:cubicBezTo>
                  <a:pt x="12" y="37"/>
                  <a:pt x="28" y="50"/>
                  <a:pt x="48" y="75"/>
                </a:cubicBezTo>
                <a:lnTo>
                  <a:pt x="53" y="75"/>
                </a:lnTo>
                <a:lnTo>
                  <a:pt x="63" y="84"/>
                </a:lnTo>
                <a:lnTo>
                  <a:pt x="82" y="56"/>
                </a:lnTo>
                <a:cubicBezTo>
                  <a:pt x="81" y="54"/>
                  <a:pt x="81" y="53"/>
                  <a:pt x="80" y="51"/>
                </a:cubicBezTo>
                <a:cubicBezTo>
                  <a:pt x="80" y="51"/>
                  <a:pt x="80" y="51"/>
                  <a:pt x="79" y="50"/>
                </a:cubicBezTo>
                <a:lnTo>
                  <a:pt x="78" y="49"/>
                </a:lnTo>
                <a:lnTo>
                  <a:pt x="70" y="44"/>
                </a:lnTo>
                <a:cubicBezTo>
                  <a:pt x="66" y="43"/>
                  <a:pt x="61" y="43"/>
                  <a:pt x="56" y="43"/>
                </a:cubicBezTo>
                <a:cubicBezTo>
                  <a:pt x="56" y="43"/>
                  <a:pt x="56" y="43"/>
                  <a:pt x="56" y="43"/>
                </a:cubicBezTo>
                <a:cubicBezTo>
                  <a:pt x="56" y="43"/>
                  <a:pt x="56" y="43"/>
                  <a:pt x="56" y="43"/>
                </a:cubicBezTo>
                <a:cubicBezTo>
                  <a:pt x="55" y="41"/>
                  <a:pt x="55" y="39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6"/>
                  <a:pt x="53" y="36"/>
                </a:cubicBezTo>
                <a:cubicBezTo>
                  <a:pt x="49" y="33"/>
                  <a:pt x="44" y="31"/>
                  <a:pt x="37" y="32"/>
                </a:cubicBezTo>
                <a:cubicBezTo>
                  <a:pt x="26" y="21"/>
                  <a:pt x="14" y="11"/>
                  <a:pt x="0" y="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pPr>
              <a:defRPr/>
            </a:pPr>
            <a:endParaRPr lang="es-AR"/>
          </a:p>
        </p:txBody>
      </p:sp>
      <p:sp>
        <p:nvSpPr>
          <p:cNvPr id="4" name="Freeform 10"/>
          <p:cNvSpPr>
            <a:spLocks/>
          </p:cNvSpPr>
          <p:nvPr/>
        </p:nvSpPr>
        <p:spPr bwMode="auto">
          <a:xfrm>
            <a:off x="5289551" y="1225551"/>
            <a:ext cx="586316" cy="491067"/>
          </a:xfrm>
          <a:custGeom>
            <a:avLst/>
            <a:gdLst>
              <a:gd name="T0" fmla="*/ 124480 w 80"/>
              <a:gd name="T1" fmla="*/ 0 h 67"/>
              <a:gd name="T2" fmla="*/ 124480 w 80"/>
              <a:gd name="T3" fmla="*/ 21964 h 67"/>
              <a:gd name="T4" fmla="*/ 0 w 80"/>
              <a:gd name="T5" fmla="*/ 183037 h 67"/>
              <a:gd name="T6" fmla="*/ 205026 w 80"/>
              <a:gd name="T7" fmla="*/ 183037 h 67"/>
              <a:gd name="T8" fmla="*/ 205026 w 80"/>
              <a:gd name="T9" fmla="*/ 490538 h 67"/>
              <a:gd name="T10" fmla="*/ 512565 w 80"/>
              <a:gd name="T11" fmla="*/ 490538 h 67"/>
              <a:gd name="T12" fmla="*/ 541854 w 80"/>
              <a:gd name="T13" fmla="*/ 417323 h 67"/>
              <a:gd name="T14" fmla="*/ 585788 w 80"/>
              <a:gd name="T15" fmla="*/ 358752 h 67"/>
              <a:gd name="T16" fmla="*/ 512565 w 80"/>
              <a:gd name="T17" fmla="*/ 292859 h 67"/>
              <a:gd name="T18" fmla="*/ 475953 w 80"/>
              <a:gd name="T19" fmla="*/ 292859 h 67"/>
              <a:gd name="T20" fmla="*/ 124480 w 80"/>
              <a:gd name="T21" fmla="*/ 0 h 6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80"/>
              <a:gd name="T34" fmla="*/ 0 h 67"/>
              <a:gd name="T35" fmla="*/ 80 w 80"/>
              <a:gd name="T36" fmla="*/ 67 h 6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80" h="67">
                <a:moveTo>
                  <a:pt x="17" y="0"/>
                </a:moveTo>
                <a:lnTo>
                  <a:pt x="17" y="3"/>
                </a:lnTo>
                <a:lnTo>
                  <a:pt x="0" y="25"/>
                </a:lnTo>
                <a:lnTo>
                  <a:pt x="28" y="25"/>
                </a:lnTo>
                <a:lnTo>
                  <a:pt x="28" y="67"/>
                </a:lnTo>
                <a:lnTo>
                  <a:pt x="70" y="67"/>
                </a:lnTo>
                <a:cubicBezTo>
                  <a:pt x="69" y="64"/>
                  <a:pt x="70" y="61"/>
                  <a:pt x="74" y="57"/>
                </a:cubicBezTo>
                <a:lnTo>
                  <a:pt x="80" y="49"/>
                </a:lnTo>
                <a:lnTo>
                  <a:pt x="70" y="40"/>
                </a:lnTo>
                <a:lnTo>
                  <a:pt x="65" y="40"/>
                </a:lnTo>
                <a:cubicBezTo>
                  <a:pt x="45" y="15"/>
                  <a:pt x="29" y="2"/>
                  <a:pt x="1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pPr>
              <a:defRPr/>
            </a:pPr>
            <a:endParaRPr lang="es-AR"/>
          </a:p>
        </p:txBody>
      </p:sp>
      <p:sp>
        <p:nvSpPr>
          <p:cNvPr id="5125" name="Freeform 8"/>
          <p:cNvSpPr>
            <a:spLocks/>
          </p:cNvSpPr>
          <p:nvPr/>
        </p:nvSpPr>
        <p:spPr bwMode="auto">
          <a:xfrm>
            <a:off x="4637618" y="859368"/>
            <a:ext cx="778933" cy="639233"/>
          </a:xfrm>
          <a:custGeom>
            <a:avLst/>
            <a:gdLst>
              <a:gd name="T0" fmla="*/ 2147483647 w 106"/>
              <a:gd name="T1" fmla="*/ 2147483647 h 87"/>
              <a:gd name="T2" fmla="*/ 2147483647 w 106"/>
              <a:gd name="T3" fmla="*/ 2147483647 h 87"/>
              <a:gd name="T4" fmla="*/ 2147483647 w 106"/>
              <a:gd name="T5" fmla="*/ 2147483647 h 87"/>
              <a:gd name="T6" fmla="*/ 2147483647 w 106"/>
              <a:gd name="T7" fmla="*/ 2147483647 h 87"/>
              <a:gd name="T8" fmla="*/ 2147483647 w 106"/>
              <a:gd name="T9" fmla="*/ 2147483647 h 87"/>
              <a:gd name="T10" fmla="*/ 2147483647 w 106"/>
              <a:gd name="T11" fmla="*/ 2147483647 h 87"/>
              <a:gd name="T12" fmla="*/ 2147483647 w 106"/>
              <a:gd name="T13" fmla="*/ 2147483647 h 87"/>
              <a:gd name="T14" fmla="*/ 2147483647 w 106"/>
              <a:gd name="T15" fmla="*/ 2147483647 h 87"/>
              <a:gd name="T16" fmla="*/ 2147483647 w 106"/>
              <a:gd name="T17" fmla="*/ 2147483647 h 87"/>
              <a:gd name="T18" fmla="*/ 2147483647 w 106"/>
              <a:gd name="T19" fmla="*/ 2147483647 h 87"/>
              <a:gd name="T20" fmla="*/ 2147483647 w 106"/>
              <a:gd name="T21" fmla="*/ 2147483647 h 87"/>
              <a:gd name="T22" fmla="*/ 2147483647 w 106"/>
              <a:gd name="T23" fmla="*/ 2147483647 h 87"/>
              <a:gd name="T24" fmla="*/ 2147483647 w 106"/>
              <a:gd name="T25" fmla="*/ 2147483647 h 87"/>
              <a:gd name="T26" fmla="*/ 2147483647 w 106"/>
              <a:gd name="T27" fmla="*/ 2147483647 h 87"/>
              <a:gd name="T28" fmla="*/ 2147483647 w 106"/>
              <a:gd name="T29" fmla="*/ 2147483647 h 87"/>
              <a:gd name="T30" fmla="*/ 2147483647 w 106"/>
              <a:gd name="T31" fmla="*/ 2147483647 h 87"/>
              <a:gd name="T32" fmla="*/ 2147483647 w 106"/>
              <a:gd name="T33" fmla="*/ 2147483647 h 87"/>
              <a:gd name="T34" fmla="*/ 2147483647 w 106"/>
              <a:gd name="T35" fmla="*/ 2147483647 h 87"/>
              <a:gd name="T36" fmla="*/ 2147483647 w 106"/>
              <a:gd name="T37" fmla="*/ 2147483647 h 87"/>
              <a:gd name="T38" fmla="*/ 2147483647 w 106"/>
              <a:gd name="T39" fmla="*/ 2147483647 h 87"/>
              <a:gd name="T40" fmla="*/ 2147483647 w 106"/>
              <a:gd name="T41" fmla="*/ 2147483647 h 87"/>
              <a:gd name="T42" fmla="*/ 2147483647 w 106"/>
              <a:gd name="T43" fmla="*/ 2147483647 h 87"/>
              <a:gd name="T44" fmla="*/ 2147483647 w 106"/>
              <a:gd name="T45" fmla="*/ 2147483647 h 87"/>
              <a:gd name="T46" fmla="*/ 2147483647 w 106"/>
              <a:gd name="T47" fmla="*/ 2147483647 h 87"/>
              <a:gd name="T48" fmla="*/ 2147483647 w 106"/>
              <a:gd name="T49" fmla="*/ 2147483647 h 87"/>
              <a:gd name="T50" fmla="*/ 2147483647 w 106"/>
              <a:gd name="T51" fmla="*/ 2147483647 h 87"/>
              <a:gd name="T52" fmla="*/ 2147483647 w 106"/>
              <a:gd name="T53" fmla="*/ 2147483647 h 87"/>
              <a:gd name="T54" fmla="*/ 2147483647 w 106"/>
              <a:gd name="T55" fmla="*/ 2147483647 h 87"/>
              <a:gd name="T56" fmla="*/ 2147483647 w 106"/>
              <a:gd name="T57" fmla="*/ 2147483647 h 87"/>
              <a:gd name="T58" fmla="*/ 2147483647 w 106"/>
              <a:gd name="T59" fmla="*/ 2147483647 h 87"/>
              <a:gd name="T60" fmla="*/ 2147483647 w 106"/>
              <a:gd name="T61" fmla="*/ 2147483647 h 87"/>
              <a:gd name="T62" fmla="*/ 2147483647 w 106"/>
              <a:gd name="T63" fmla="*/ 2147483647 h 87"/>
              <a:gd name="T64" fmla="*/ 2147483647 w 106"/>
              <a:gd name="T65" fmla="*/ 2147483647 h 87"/>
              <a:gd name="T66" fmla="*/ 2147483647 w 106"/>
              <a:gd name="T67" fmla="*/ 2147483647 h 87"/>
              <a:gd name="T68" fmla="*/ 2147483647 w 106"/>
              <a:gd name="T69" fmla="*/ 2147483647 h 87"/>
              <a:gd name="T70" fmla="*/ 2147483647 w 106"/>
              <a:gd name="T71" fmla="*/ 2147483647 h 87"/>
              <a:gd name="T72" fmla="*/ 2147483647 w 106"/>
              <a:gd name="T73" fmla="*/ 2147483647 h 87"/>
              <a:gd name="T74" fmla="*/ 2147483647 w 106"/>
              <a:gd name="T75" fmla="*/ 2147483647 h 8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06"/>
              <a:gd name="T115" fmla="*/ 0 h 87"/>
              <a:gd name="T116" fmla="*/ 106 w 106"/>
              <a:gd name="T117" fmla="*/ 87 h 87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06" h="87">
                <a:moveTo>
                  <a:pt x="65" y="9"/>
                </a:moveTo>
                <a:cubicBezTo>
                  <a:pt x="63" y="8"/>
                  <a:pt x="62" y="7"/>
                  <a:pt x="61" y="6"/>
                </a:cubicBezTo>
                <a:cubicBezTo>
                  <a:pt x="61" y="6"/>
                  <a:pt x="61" y="6"/>
                  <a:pt x="61" y="6"/>
                </a:cubicBezTo>
                <a:lnTo>
                  <a:pt x="59" y="25"/>
                </a:lnTo>
                <a:cubicBezTo>
                  <a:pt x="63" y="33"/>
                  <a:pt x="69" y="37"/>
                  <a:pt x="76" y="38"/>
                </a:cubicBezTo>
                <a:cubicBezTo>
                  <a:pt x="80" y="40"/>
                  <a:pt x="80" y="43"/>
                  <a:pt x="76" y="47"/>
                </a:cubicBezTo>
                <a:cubicBezTo>
                  <a:pt x="70" y="58"/>
                  <a:pt x="62" y="60"/>
                  <a:pt x="54" y="53"/>
                </a:cubicBezTo>
                <a:cubicBezTo>
                  <a:pt x="48" y="51"/>
                  <a:pt x="45" y="47"/>
                  <a:pt x="44" y="41"/>
                </a:cubicBezTo>
                <a:cubicBezTo>
                  <a:pt x="44" y="40"/>
                  <a:pt x="44" y="38"/>
                  <a:pt x="44" y="36"/>
                </a:cubicBezTo>
                <a:cubicBezTo>
                  <a:pt x="43" y="34"/>
                  <a:pt x="43" y="33"/>
                  <a:pt x="41" y="33"/>
                </a:cubicBezTo>
                <a:cubicBezTo>
                  <a:pt x="36" y="34"/>
                  <a:pt x="35" y="39"/>
                  <a:pt x="37" y="46"/>
                </a:cubicBezTo>
                <a:cubicBezTo>
                  <a:pt x="38" y="52"/>
                  <a:pt x="36" y="54"/>
                  <a:pt x="31" y="51"/>
                </a:cubicBezTo>
                <a:lnTo>
                  <a:pt x="22" y="42"/>
                </a:lnTo>
                <a:cubicBezTo>
                  <a:pt x="21" y="43"/>
                  <a:pt x="21" y="44"/>
                  <a:pt x="21" y="45"/>
                </a:cubicBezTo>
                <a:cubicBezTo>
                  <a:pt x="7" y="49"/>
                  <a:pt x="0" y="55"/>
                  <a:pt x="1" y="61"/>
                </a:cubicBezTo>
                <a:lnTo>
                  <a:pt x="10" y="67"/>
                </a:lnTo>
                <a:lnTo>
                  <a:pt x="37" y="67"/>
                </a:lnTo>
                <a:lnTo>
                  <a:pt x="37" y="72"/>
                </a:lnTo>
                <a:lnTo>
                  <a:pt x="34" y="77"/>
                </a:lnTo>
                <a:lnTo>
                  <a:pt x="34" y="79"/>
                </a:lnTo>
                <a:cubicBezTo>
                  <a:pt x="37" y="83"/>
                  <a:pt x="40" y="86"/>
                  <a:pt x="43" y="87"/>
                </a:cubicBezTo>
                <a:lnTo>
                  <a:pt x="50" y="83"/>
                </a:lnTo>
                <a:cubicBezTo>
                  <a:pt x="54" y="81"/>
                  <a:pt x="57" y="81"/>
                  <a:pt x="60" y="83"/>
                </a:cubicBezTo>
                <a:cubicBezTo>
                  <a:pt x="63" y="85"/>
                  <a:pt x="67" y="86"/>
                  <a:pt x="72" y="84"/>
                </a:cubicBezTo>
                <a:cubicBezTo>
                  <a:pt x="73" y="84"/>
                  <a:pt x="73" y="84"/>
                  <a:pt x="74" y="84"/>
                </a:cubicBezTo>
                <a:cubicBezTo>
                  <a:pt x="73" y="80"/>
                  <a:pt x="73" y="78"/>
                  <a:pt x="74" y="75"/>
                </a:cubicBezTo>
                <a:lnTo>
                  <a:pt x="89" y="75"/>
                </a:lnTo>
                <a:lnTo>
                  <a:pt x="106" y="53"/>
                </a:lnTo>
                <a:lnTo>
                  <a:pt x="106" y="50"/>
                </a:lnTo>
                <a:lnTo>
                  <a:pt x="106" y="15"/>
                </a:lnTo>
                <a:cubicBezTo>
                  <a:pt x="106" y="15"/>
                  <a:pt x="105" y="14"/>
                  <a:pt x="105" y="14"/>
                </a:cubicBezTo>
                <a:lnTo>
                  <a:pt x="96" y="5"/>
                </a:lnTo>
                <a:cubicBezTo>
                  <a:pt x="88" y="0"/>
                  <a:pt x="80" y="4"/>
                  <a:pt x="73" y="18"/>
                </a:cubicBezTo>
                <a:cubicBezTo>
                  <a:pt x="73" y="18"/>
                  <a:pt x="73" y="18"/>
                  <a:pt x="73" y="18"/>
                </a:cubicBezTo>
                <a:cubicBezTo>
                  <a:pt x="72" y="17"/>
                  <a:pt x="72" y="17"/>
                  <a:pt x="71" y="16"/>
                </a:cubicBezTo>
                <a:lnTo>
                  <a:pt x="65" y="9"/>
                </a:lnTo>
                <a:close/>
              </a:path>
            </a:pathLst>
          </a:custGeom>
          <a:solidFill>
            <a:srgbClr val="DDDDDC"/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endParaRPr lang="es-ES"/>
          </a:p>
        </p:txBody>
      </p:sp>
      <p:sp>
        <p:nvSpPr>
          <p:cNvPr id="5126" name="Freeform 11"/>
          <p:cNvSpPr>
            <a:spLocks/>
          </p:cNvSpPr>
          <p:nvPr/>
        </p:nvSpPr>
        <p:spPr bwMode="auto">
          <a:xfrm>
            <a:off x="5071534" y="1409700"/>
            <a:ext cx="423333" cy="628651"/>
          </a:xfrm>
          <a:custGeom>
            <a:avLst/>
            <a:gdLst>
              <a:gd name="T0" fmla="*/ 2147483647 w 58"/>
              <a:gd name="T1" fmla="*/ 0 h 86"/>
              <a:gd name="T2" fmla="*/ 2147483647 w 58"/>
              <a:gd name="T3" fmla="*/ 0 h 86"/>
              <a:gd name="T4" fmla="*/ 2147483647 w 58"/>
              <a:gd name="T5" fmla="*/ 2147483647 h 86"/>
              <a:gd name="T6" fmla="*/ 2147483647 w 58"/>
              <a:gd name="T7" fmla="*/ 2147483647 h 86"/>
              <a:gd name="T8" fmla="*/ 2147483647 w 58"/>
              <a:gd name="T9" fmla="*/ 2147483647 h 86"/>
              <a:gd name="T10" fmla="*/ 2147483647 w 58"/>
              <a:gd name="T11" fmla="*/ 2147483647 h 86"/>
              <a:gd name="T12" fmla="*/ 2147483647 w 58"/>
              <a:gd name="T13" fmla="*/ 2147483647 h 86"/>
              <a:gd name="T14" fmla="*/ 0 w 58"/>
              <a:gd name="T15" fmla="*/ 2147483647 h 86"/>
              <a:gd name="T16" fmla="*/ 0 w 58"/>
              <a:gd name="T17" fmla="*/ 2147483647 h 86"/>
              <a:gd name="T18" fmla="*/ 2147483647 w 58"/>
              <a:gd name="T19" fmla="*/ 2147483647 h 86"/>
              <a:gd name="T20" fmla="*/ 2147483647 w 58"/>
              <a:gd name="T21" fmla="*/ 2147483647 h 86"/>
              <a:gd name="T22" fmla="*/ 2147483647 w 58"/>
              <a:gd name="T23" fmla="*/ 2147483647 h 86"/>
              <a:gd name="T24" fmla="*/ 2147483647 w 58"/>
              <a:gd name="T25" fmla="*/ 0 h 86"/>
              <a:gd name="T26" fmla="*/ 2147483647 w 58"/>
              <a:gd name="T27" fmla="*/ 0 h 8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58"/>
              <a:gd name="T43" fmla="*/ 0 h 86"/>
              <a:gd name="T44" fmla="*/ 58 w 58"/>
              <a:gd name="T45" fmla="*/ 86 h 8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58" h="86">
                <a:moveTo>
                  <a:pt x="30" y="0"/>
                </a:moveTo>
                <a:lnTo>
                  <a:pt x="15" y="0"/>
                </a:lnTo>
                <a:cubicBezTo>
                  <a:pt x="14" y="3"/>
                  <a:pt x="14" y="5"/>
                  <a:pt x="15" y="9"/>
                </a:cubicBezTo>
                <a:cubicBezTo>
                  <a:pt x="14" y="9"/>
                  <a:pt x="14" y="9"/>
                  <a:pt x="13" y="9"/>
                </a:cubicBezTo>
                <a:lnTo>
                  <a:pt x="13" y="18"/>
                </a:lnTo>
                <a:lnTo>
                  <a:pt x="4" y="30"/>
                </a:lnTo>
                <a:lnTo>
                  <a:pt x="4" y="37"/>
                </a:lnTo>
                <a:cubicBezTo>
                  <a:pt x="3" y="40"/>
                  <a:pt x="2" y="42"/>
                  <a:pt x="0" y="43"/>
                </a:cubicBezTo>
                <a:lnTo>
                  <a:pt x="0" y="56"/>
                </a:lnTo>
                <a:cubicBezTo>
                  <a:pt x="4" y="57"/>
                  <a:pt x="7" y="61"/>
                  <a:pt x="7" y="68"/>
                </a:cubicBezTo>
                <a:cubicBezTo>
                  <a:pt x="24" y="66"/>
                  <a:pt x="37" y="72"/>
                  <a:pt x="47" y="86"/>
                </a:cubicBezTo>
                <a:lnTo>
                  <a:pt x="58" y="42"/>
                </a:lnTo>
                <a:lnTo>
                  <a:pt x="58" y="0"/>
                </a:lnTo>
                <a:lnTo>
                  <a:pt x="30" y="0"/>
                </a:lnTo>
                <a:close/>
              </a:path>
            </a:pathLst>
          </a:custGeom>
          <a:solidFill>
            <a:srgbClr val="DDDDDC"/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endParaRPr lang="es-ES"/>
          </a:p>
        </p:txBody>
      </p:sp>
      <p:sp>
        <p:nvSpPr>
          <p:cNvPr id="5127" name="Freeform 12"/>
          <p:cNvSpPr>
            <a:spLocks/>
          </p:cNvSpPr>
          <p:nvPr/>
        </p:nvSpPr>
        <p:spPr bwMode="auto">
          <a:xfrm>
            <a:off x="4578351" y="1308100"/>
            <a:ext cx="543983" cy="694267"/>
          </a:xfrm>
          <a:custGeom>
            <a:avLst/>
            <a:gdLst>
              <a:gd name="T0" fmla="*/ 2147483647 w 74"/>
              <a:gd name="T1" fmla="*/ 2147483647 h 95"/>
              <a:gd name="T2" fmla="*/ 2147483647 w 74"/>
              <a:gd name="T3" fmla="*/ 2147483647 h 95"/>
              <a:gd name="T4" fmla="*/ 2147483647 w 74"/>
              <a:gd name="T5" fmla="*/ 2147483647 h 95"/>
              <a:gd name="T6" fmla="*/ 2147483647 w 74"/>
              <a:gd name="T7" fmla="*/ 2147483647 h 95"/>
              <a:gd name="T8" fmla="*/ 2147483647 w 74"/>
              <a:gd name="T9" fmla="*/ 2147483647 h 95"/>
              <a:gd name="T10" fmla="*/ 2147483647 w 74"/>
              <a:gd name="T11" fmla="*/ 2147483647 h 95"/>
              <a:gd name="T12" fmla="*/ 2147483647 w 74"/>
              <a:gd name="T13" fmla="*/ 2147483647 h 95"/>
              <a:gd name="T14" fmla="*/ 2147483647 w 74"/>
              <a:gd name="T15" fmla="*/ 2147483647 h 95"/>
              <a:gd name="T16" fmla="*/ 2147483647 w 74"/>
              <a:gd name="T17" fmla="*/ 2147483647 h 95"/>
              <a:gd name="T18" fmla="*/ 2147483647 w 74"/>
              <a:gd name="T19" fmla="*/ 0 h 95"/>
              <a:gd name="T20" fmla="*/ 2147483647 w 74"/>
              <a:gd name="T21" fmla="*/ 0 h 95"/>
              <a:gd name="T22" fmla="*/ 2147483647 w 74"/>
              <a:gd name="T23" fmla="*/ 2147483647 h 95"/>
              <a:gd name="T24" fmla="*/ 2147483647 w 74"/>
              <a:gd name="T25" fmla="*/ 2147483647 h 95"/>
              <a:gd name="T26" fmla="*/ 2147483647 w 74"/>
              <a:gd name="T27" fmla="*/ 2147483647 h 95"/>
              <a:gd name="T28" fmla="*/ 0 w 74"/>
              <a:gd name="T29" fmla="*/ 2147483647 h 95"/>
              <a:gd name="T30" fmla="*/ 2147483647 w 74"/>
              <a:gd name="T31" fmla="*/ 2147483647 h 95"/>
              <a:gd name="T32" fmla="*/ 2147483647 w 74"/>
              <a:gd name="T33" fmla="*/ 2147483647 h 95"/>
              <a:gd name="T34" fmla="*/ 2147483647 w 74"/>
              <a:gd name="T35" fmla="*/ 2147483647 h 95"/>
              <a:gd name="T36" fmla="*/ 2147483647 w 74"/>
              <a:gd name="T37" fmla="*/ 2147483647 h 95"/>
              <a:gd name="T38" fmla="*/ 2147483647 w 74"/>
              <a:gd name="T39" fmla="*/ 2147483647 h 95"/>
              <a:gd name="T40" fmla="*/ 2147483647 w 74"/>
              <a:gd name="T41" fmla="*/ 2147483647 h 95"/>
              <a:gd name="T42" fmla="*/ 2147483647 w 74"/>
              <a:gd name="T43" fmla="*/ 2147483647 h 95"/>
              <a:gd name="T44" fmla="*/ 2147483647 w 74"/>
              <a:gd name="T45" fmla="*/ 2147483647 h 95"/>
              <a:gd name="T46" fmla="*/ 2147483647 w 74"/>
              <a:gd name="T47" fmla="*/ 2147483647 h 95"/>
              <a:gd name="T48" fmla="*/ 2147483647 w 74"/>
              <a:gd name="T49" fmla="*/ 2147483647 h 95"/>
              <a:gd name="T50" fmla="*/ 2147483647 w 74"/>
              <a:gd name="T51" fmla="*/ 2147483647 h 95"/>
              <a:gd name="T52" fmla="*/ 2147483647 w 74"/>
              <a:gd name="T53" fmla="*/ 2147483647 h 95"/>
              <a:gd name="T54" fmla="*/ 2147483647 w 74"/>
              <a:gd name="T55" fmla="*/ 2147483647 h 95"/>
              <a:gd name="T56" fmla="*/ 2147483647 w 74"/>
              <a:gd name="T57" fmla="*/ 2147483647 h 9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74"/>
              <a:gd name="T88" fmla="*/ 0 h 95"/>
              <a:gd name="T89" fmla="*/ 74 w 74"/>
              <a:gd name="T90" fmla="*/ 95 h 95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74" h="95">
                <a:moveTo>
                  <a:pt x="56" y="48"/>
                </a:moveTo>
                <a:cubicBezTo>
                  <a:pt x="51" y="46"/>
                  <a:pt x="51" y="42"/>
                  <a:pt x="56" y="37"/>
                </a:cubicBezTo>
                <a:lnTo>
                  <a:pt x="51" y="29"/>
                </a:lnTo>
                <a:lnTo>
                  <a:pt x="51" y="26"/>
                </a:lnTo>
                <a:cubicBezTo>
                  <a:pt x="48" y="25"/>
                  <a:pt x="45" y="22"/>
                  <a:pt x="42" y="18"/>
                </a:cubicBezTo>
                <a:lnTo>
                  <a:pt x="42" y="16"/>
                </a:lnTo>
                <a:lnTo>
                  <a:pt x="45" y="11"/>
                </a:lnTo>
                <a:lnTo>
                  <a:pt x="45" y="6"/>
                </a:lnTo>
                <a:lnTo>
                  <a:pt x="18" y="6"/>
                </a:lnTo>
                <a:lnTo>
                  <a:pt x="9" y="0"/>
                </a:lnTo>
                <a:cubicBezTo>
                  <a:pt x="9" y="1"/>
                  <a:pt x="10" y="2"/>
                  <a:pt x="10" y="2"/>
                </a:cubicBezTo>
                <a:cubicBezTo>
                  <a:pt x="10" y="16"/>
                  <a:pt x="9" y="27"/>
                  <a:pt x="8" y="35"/>
                </a:cubicBezTo>
                <a:cubicBezTo>
                  <a:pt x="6" y="39"/>
                  <a:pt x="4" y="42"/>
                  <a:pt x="3" y="45"/>
                </a:cubicBezTo>
                <a:lnTo>
                  <a:pt x="0" y="53"/>
                </a:lnTo>
                <a:lnTo>
                  <a:pt x="12" y="53"/>
                </a:lnTo>
                <a:lnTo>
                  <a:pt x="26" y="64"/>
                </a:lnTo>
                <a:lnTo>
                  <a:pt x="37" y="64"/>
                </a:lnTo>
                <a:lnTo>
                  <a:pt x="40" y="61"/>
                </a:lnTo>
                <a:lnTo>
                  <a:pt x="46" y="61"/>
                </a:lnTo>
                <a:lnTo>
                  <a:pt x="46" y="67"/>
                </a:lnTo>
                <a:lnTo>
                  <a:pt x="59" y="80"/>
                </a:lnTo>
                <a:lnTo>
                  <a:pt x="62" y="91"/>
                </a:lnTo>
                <a:cubicBezTo>
                  <a:pt x="63" y="93"/>
                  <a:pt x="64" y="94"/>
                  <a:pt x="66" y="94"/>
                </a:cubicBezTo>
                <a:cubicBezTo>
                  <a:pt x="68" y="95"/>
                  <a:pt x="71" y="94"/>
                  <a:pt x="73" y="91"/>
                </a:cubicBezTo>
                <a:lnTo>
                  <a:pt x="74" y="82"/>
                </a:lnTo>
                <a:cubicBezTo>
                  <a:pt x="74" y="75"/>
                  <a:pt x="71" y="71"/>
                  <a:pt x="67" y="70"/>
                </a:cubicBezTo>
                <a:lnTo>
                  <a:pt x="67" y="57"/>
                </a:lnTo>
                <a:cubicBezTo>
                  <a:pt x="65" y="57"/>
                  <a:pt x="61" y="55"/>
                  <a:pt x="56" y="48"/>
                </a:cubicBezTo>
                <a:close/>
              </a:path>
            </a:pathLst>
          </a:custGeom>
          <a:solidFill>
            <a:srgbClr val="DDDDDC"/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endParaRPr lang="es-ES"/>
          </a:p>
        </p:txBody>
      </p:sp>
      <p:sp>
        <p:nvSpPr>
          <p:cNvPr id="5128" name="Freeform 13"/>
          <p:cNvSpPr>
            <a:spLocks/>
          </p:cNvSpPr>
          <p:nvPr/>
        </p:nvSpPr>
        <p:spPr bwMode="auto">
          <a:xfrm>
            <a:off x="4953000" y="1454151"/>
            <a:ext cx="213784" cy="270933"/>
          </a:xfrm>
          <a:custGeom>
            <a:avLst/>
            <a:gdLst>
              <a:gd name="T0" fmla="*/ 2147483647 w 29"/>
              <a:gd name="T1" fmla="*/ 2147483647 h 37"/>
              <a:gd name="T2" fmla="*/ 2147483647 w 29"/>
              <a:gd name="T3" fmla="*/ 2147483647 h 37"/>
              <a:gd name="T4" fmla="*/ 2147483647 w 29"/>
              <a:gd name="T5" fmla="*/ 2147483647 h 37"/>
              <a:gd name="T6" fmla="*/ 2147483647 w 29"/>
              <a:gd name="T7" fmla="*/ 2147483647 h 37"/>
              <a:gd name="T8" fmla="*/ 2147483647 w 29"/>
              <a:gd name="T9" fmla="*/ 2147483647 h 37"/>
              <a:gd name="T10" fmla="*/ 2147483647 w 29"/>
              <a:gd name="T11" fmla="*/ 2147483647 h 37"/>
              <a:gd name="T12" fmla="*/ 2147483647 w 29"/>
              <a:gd name="T13" fmla="*/ 2147483647 h 37"/>
              <a:gd name="T14" fmla="*/ 2147483647 w 29"/>
              <a:gd name="T15" fmla="*/ 2147483647 h 37"/>
              <a:gd name="T16" fmla="*/ 2147483647 w 29"/>
              <a:gd name="T17" fmla="*/ 2147483647 h 37"/>
              <a:gd name="T18" fmla="*/ 0 w 29"/>
              <a:gd name="T19" fmla="*/ 2147483647 h 37"/>
              <a:gd name="T20" fmla="*/ 0 w 29"/>
              <a:gd name="T21" fmla="*/ 2147483647 h 37"/>
              <a:gd name="T22" fmla="*/ 2147483647 w 29"/>
              <a:gd name="T23" fmla="*/ 2147483647 h 3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9"/>
              <a:gd name="T37" fmla="*/ 0 h 37"/>
              <a:gd name="T38" fmla="*/ 29 w 29"/>
              <a:gd name="T39" fmla="*/ 37 h 37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9" h="37">
                <a:moveTo>
                  <a:pt x="5" y="17"/>
                </a:moveTo>
                <a:cubicBezTo>
                  <a:pt x="0" y="22"/>
                  <a:pt x="0" y="26"/>
                  <a:pt x="5" y="28"/>
                </a:cubicBezTo>
                <a:cubicBezTo>
                  <a:pt x="10" y="35"/>
                  <a:pt x="14" y="37"/>
                  <a:pt x="16" y="37"/>
                </a:cubicBezTo>
                <a:cubicBezTo>
                  <a:pt x="18" y="36"/>
                  <a:pt x="19" y="34"/>
                  <a:pt x="20" y="31"/>
                </a:cubicBezTo>
                <a:lnTo>
                  <a:pt x="20" y="24"/>
                </a:lnTo>
                <a:lnTo>
                  <a:pt x="29" y="12"/>
                </a:lnTo>
                <a:lnTo>
                  <a:pt x="29" y="3"/>
                </a:lnTo>
                <a:cubicBezTo>
                  <a:pt x="24" y="5"/>
                  <a:pt x="20" y="4"/>
                  <a:pt x="17" y="2"/>
                </a:cubicBezTo>
                <a:cubicBezTo>
                  <a:pt x="14" y="0"/>
                  <a:pt x="11" y="0"/>
                  <a:pt x="7" y="2"/>
                </a:cubicBezTo>
                <a:lnTo>
                  <a:pt x="0" y="6"/>
                </a:lnTo>
                <a:lnTo>
                  <a:pt x="0" y="9"/>
                </a:lnTo>
                <a:lnTo>
                  <a:pt x="5" y="17"/>
                </a:lnTo>
                <a:close/>
              </a:path>
            </a:pathLst>
          </a:custGeom>
          <a:solidFill>
            <a:srgbClr val="DDDDDC"/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endParaRPr lang="es-ES"/>
          </a:p>
        </p:txBody>
      </p:sp>
      <p:sp>
        <p:nvSpPr>
          <p:cNvPr id="5129" name="Freeform 14"/>
          <p:cNvSpPr>
            <a:spLocks/>
          </p:cNvSpPr>
          <p:nvPr/>
        </p:nvSpPr>
        <p:spPr bwMode="auto">
          <a:xfrm>
            <a:off x="4982633" y="1892301"/>
            <a:ext cx="491067" cy="740833"/>
          </a:xfrm>
          <a:custGeom>
            <a:avLst/>
            <a:gdLst>
              <a:gd name="T0" fmla="*/ 2147483647 w 67"/>
              <a:gd name="T1" fmla="*/ 2147483647 h 101"/>
              <a:gd name="T2" fmla="*/ 2147483647 w 67"/>
              <a:gd name="T3" fmla="*/ 2147483647 h 101"/>
              <a:gd name="T4" fmla="*/ 2147483647 w 67"/>
              <a:gd name="T5" fmla="*/ 2147483647 h 101"/>
              <a:gd name="T6" fmla="*/ 2147483647 w 67"/>
              <a:gd name="T7" fmla="*/ 2147483647 h 101"/>
              <a:gd name="T8" fmla="*/ 2147483647 w 67"/>
              <a:gd name="T9" fmla="*/ 2147483647 h 101"/>
              <a:gd name="T10" fmla="*/ 2147483647 w 67"/>
              <a:gd name="T11" fmla="*/ 2147483647 h 101"/>
              <a:gd name="T12" fmla="*/ 2147483647 w 67"/>
              <a:gd name="T13" fmla="*/ 2147483647 h 101"/>
              <a:gd name="T14" fmla="*/ 2147483647 w 67"/>
              <a:gd name="T15" fmla="*/ 2147483647 h 101"/>
              <a:gd name="T16" fmla="*/ 2147483647 w 67"/>
              <a:gd name="T17" fmla="*/ 2147483647 h 101"/>
              <a:gd name="T18" fmla="*/ 2147483647 w 67"/>
              <a:gd name="T19" fmla="*/ 2147483647 h 101"/>
              <a:gd name="T20" fmla="*/ 2147483647 w 67"/>
              <a:gd name="T21" fmla="*/ 2147483647 h 101"/>
              <a:gd name="T22" fmla="*/ 2147483647 w 67"/>
              <a:gd name="T23" fmla="*/ 2147483647 h 101"/>
              <a:gd name="T24" fmla="*/ 2147483647 w 67"/>
              <a:gd name="T25" fmla="*/ 2147483647 h 101"/>
              <a:gd name="T26" fmla="*/ 2147483647 w 67"/>
              <a:gd name="T27" fmla="*/ 2147483647 h 101"/>
              <a:gd name="T28" fmla="*/ 2147483647 w 67"/>
              <a:gd name="T29" fmla="*/ 2147483647 h 101"/>
              <a:gd name="T30" fmla="*/ 2147483647 w 67"/>
              <a:gd name="T31" fmla="*/ 2147483647 h 101"/>
              <a:gd name="T32" fmla="*/ 2147483647 w 67"/>
              <a:gd name="T33" fmla="*/ 2147483647 h 101"/>
              <a:gd name="T34" fmla="*/ 2147483647 w 67"/>
              <a:gd name="T35" fmla="*/ 2147483647 h 10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67"/>
              <a:gd name="T55" fmla="*/ 0 h 101"/>
              <a:gd name="T56" fmla="*/ 67 w 67"/>
              <a:gd name="T57" fmla="*/ 101 h 10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67" h="101">
                <a:moveTo>
                  <a:pt x="18" y="11"/>
                </a:moveTo>
                <a:cubicBezTo>
                  <a:pt x="16" y="14"/>
                  <a:pt x="13" y="15"/>
                  <a:pt x="11" y="14"/>
                </a:cubicBezTo>
                <a:cubicBezTo>
                  <a:pt x="3" y="18"/>
                  <a:pt x="0" y="28"/>
                  <a:pt x="3" y="45"/>
                </a:cubicBezTo>
                <a:lnTo>
                  <a:pt x="13" y="50"/>
                </a:lnTo>
                <a:cubicBezTo>
                  <a:pt x="18" y="54"/>
                  <a:pt x="19" y="62"/>
                  <a:pt x="16" y="71"/>
                </a:cubicBezTo>
                <a:lnTo>
                  <a:pt x="16" y="101"/>
                </a:lnTo>
                <a:lnTo>
                  <a:pt x="36" y="101"/>
                </a:lnTo>
                <a:lnTo>
                  <a:pt x="36" y="90"/>
                </a:lnTo>
                <a:lnTo>
                  <a:pt x="46" y="90"/>
                </a:lnTo>
                <a:lnTo>
                  <a:pt x="63" y="66"/>
                </a:lnTo>
                <a:cubicBezTo>
                  <a:pt x="65" y="63"/>
                  <a:pt x="65" y="60"/>
                  <a:pt x="64" y="57"/>
                </a:cubicBezTo>
                <a:cubicBezTo>
                  <a:pt x="64" y="56"/>
                  <a:pt x="63" y="54"/>
                  <a:pt x="61" y="52"/>
                </a:cubicBezTo>
                <a:cubicBezTo>
                  <a:pt x="59" y="50"/>
                  <a:pt x="58" y="48"/>
                  <a:pt x="58" y="47"/>
                </a:cubicBezTo>
                <a:cubicBezTo>
                  <a:pt x="58" y="45"/>
                  <a:pt x="60" y="43"/>
                  <a:pt x="63" y="40"/>
                </a:cubicBezTo>
                <a:cubicBezTo>
                  <a:pt x="66" y="38"/>
                  <a:pt x="67" y="35"/>
                  <a:pt x="66" y="31"/>
                </a:cubicBezTo>
                <a:cubicBezTo>
                  <a:pt x="66" y="27"/>
                  <a:pt x="63" y="23"/>
                  <a:pt x="59" y="20"/>
                </a:cubicBezTo>
                <a:cubicBezTo>
                  <a:pt x="49" y="6"/>
                  <a:pt x="36" y="0"/>
                  <a:pt x="19" y="2"/>
                </a:cubicBezTo>
                <a:lnTo>
                  <a:pt x="18" y="11"/>
                </a:lnTo>
                <a:close/>
              </a:path>
            </a:pathLst>
          </a:custGeom>
          <a:solidFill>
            <a:srgbClr val="DDDDDC"/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endParaRPr lang="es-ES"/>
          </a:p>
        </p:txBody>
      </p:sp>
      <p:sp>
        <p:nvSpPr>
          <p:cNvPr id="10" name="Freeform 15"/>
          <p:cNvSpPr>
            <a:spLocks/>
          </p:cNvSpPr>
          <p:nvPr/>
        </p:nvSpPr>
        <p:spPr bwMode="auto">
          <a:xfrm>
            <a:off x="4542367" y="1695451"/>
            <a:ext cx="520700" cy="556683"/>
          </a:xfrm>
          <a:custGeom>
            <a:avLst/>
            <a:gdLst>
              <a:gd name="T0" fmla="*/ 520700 w 71"/>
              <a:gd name="T1" fmla="*/ 300601 h 76"/>
              <a:gd name="T2" fmla="*/ 491365 w 71"/>
              <a:gd name="T3" fmla="*/ 278606 h 76"/>
              <a:gd name="T4" fmla="*/ 469363 w 71"/>
              <a:gd name="T5" fmla="*/ 197957 h 76"/>
              <a:gd name="T6" fmla="*/ 374024 w 71"/>
              <a:gd name="T7" fmla="*/ 102644 h 76"/>
              <a:gd name="T8" fmla="*/ 374024 w 71"/>
              <a:gd name="T9" fmla="*/ 58654 h 76"/>
              <a:gd name="T10" fmla="*/ 330021 w 71"/>
              <a:gd name="T11" fmla="*/ 58654 h 76"/>
              <a:gd name="T12" fmla="*/ 308020 w 71"/>
              <a:gd name="T13" fmla="*/ 80649 h 76"/>
              <a:gd name="T14" fmla="*/ 227348 w 71"/>
              <a:gd name="T15" fmla="*/ 80649 h 76"/>
              <a:gd name="T16" fmla="*/ 124675 w 71"/>
              <a:gd name="T17" fmla="*/ 0 h 76"/>
              <a:gd name="T18" fmla="*/ 36669 w 71"/>
              <a:gd name="T19" fmla="*/ 0 h 76"/>
              <a:gd name="T20" fmla="*/ 29335 w 71"/>
              <a:gd name="T21" fmla="*/ 0 h 76"/>
              <a:gd name="T22" fmla="*/ 0 w 71"/>
              <a:gd name="T23" fmla="*/ 80649 h 76"/>
              <a:gd name="T24" fmla="*/ 88006 w 71"/>
              <a:gd name="T25" fmla="*/ 153966 h 76"/>
              <a:gd name="T26" fmla="*/ 88006 w 71"/>
              <a:gd name="T27" fmla="*/ 271274 h 76"/>
              <a:gd name="T28" fmla="*/ 183345 w 71"/>
              <a:gd name="T29" fmla="*/ 271274 h 76"/>
              <a:gd name="T30" fmla="*/ 315354 w 71"/>
              <a:gd name="T31" fmla="*/ 403246 h 76"/>
              <a:gd name="T32" fmla="*/ 337355 w 71"/>
              <a:gd name="T33" fmla="*/ 513222 h 76"/>
              <a:gd name="T34" fmla="*/ 337355 w 71"/>
              <a:gd name="T35" fmla="*/ 527885 h 76"/>
              <a:gd name="T36" fmla="*/ 462030 w 71"/>
              <a:gd name="T37" fmla="*/ 527885 h 76"/>
              <a:gd name="T38" fmla="*/ 520700 w 71"/>
              <a:gd name="T39" fmla="*/ 300601 h 7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71"/>
              <a:gd name="T61" fmla="*/ 0 h 76"/>
              <a:gd name="T62" fmla="*/ 71 w 71"/>
              <a:gd name="T63" fmla="*/ 76 h 7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71" h="76">
                <a:moveTo>
                  <a:pt x="71" y="41"/>
                </a:moveTo>
                <a:cubicBezTo>
                  <a:pt x="69" y="41"/>
                  <a:pt x="68" y="40"/>
                  <a:pt x="67" y="38"/>
                </a:cubicBezTo>
                <a:lnTo>
                  <a:pt x="64" y="27"/>
                </a:lnTo>
                <a:lnTo>
                  <a:pt x="51" y="14"/>
                </a:lnTo>
                <a:lnTo>
                  <a:pt x="51" y="8"/>
                </a:lnTo>
                <a:lnTo>
                  <a:pt x="45" y="8"/>
                </a:lnTo>
                <a:lnTo>
                  <a:pt x="42" y="11"/>
                </a:lnTo>
                <a:lnTo>
                  <a:pt x="31" y="11"/>
                </a:lnTo>
                <a:lnTo>
                  <a:pt x="17" y="0"/>
                </a:lnTo>
                <a:lnTo>
                  <a:pt x="5" y="0"/>
                </a:lnTo>
                <a:lnTo>
                  <a:pt x="4" y="0"/>
                </a:lnTo>
                <a:cubicBezTo>
                  <a:pt x="2" y="5"/>
                  <a:pt x="1" y="9"/>
                  <a:pt x="0" y="11"/>
                </a:cubicBezTo>
                <a:lnTo>
                  <a:pt x="12" y="21"/>
                </a:lnTo>
                <a:lnTo>
                  <a:pt x="12" y="37"/>
                </a:lnTo>
                <a:lnTo>
                  <a:pt x="25" y="37"/>
                </a:lnTo>
                <a:lnTo>
                  <a:pt x="43" y="55"/>
                </a:lnTo>
                <a:lnTo>
                  <a:pt x="46" y="70"/>
                </a:lnTo>
                <a:lnTo>
                  <a:pt x="46" y="72"/>
                </a:lnTo>
                <a:cubicBezTo>
                  <a:pt x="52" y="76"/>
                  <a:pt x="58" y="76"/>
                  <a:pt x="63" y="72"/>
                </a:cubicBezTo>
                <a:cubicBezTo>
                  <a:pt x="60" y="55"/>
                  <a:pt x="63" y="45"/>
                  <a:pt x="71" y="4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pPr>
              <a:defRPr/>
            </a:pPr>
            <a:endParaRPr lang="es-AR"/>
          </a:p>
        </p:txBody>
      </p:sp>
      <p:sp>
        <p:nvSpPr>
          <p:cNvPr id="11" name="Freeform 16"/>
          <p:cNvSpPr>
            <a:spLocks/>
          </p:cNvSpPr>
          <p:nvPr/>
        </p:nvSpPr>
        <p:spPr bwMode="auto">
          <a:xfrm>
            <a:off x="5321301" y="1716617"/>
            <a:ext cx="495300" cy="836083"/>
          </a:xfrm>
          <a:custGeom>
            <a:avLst/>
            <a:gdLst>
              <a:gd name="T0" fmla="*/ 379972 w 68"/>
              <a:gd name="T1" fmla="*/ 395538 h 114"/>
              <a:gd name="T2" fmla="*/ 379972 w 68"/>
              <a:gd name="T3" fmla="*/ 329615 h 114"/>
              <a:gd name="T4" fmla="*/ 379972 w 68"/>
              <a:gd name="T5" fmla="*/ 168470 h 114"/>
              <a:gd name="T6" fmla="*/ 482273 w 68"/>
              <a:gd name="T7" fmla="*/ 0 h 114"/>
              <a:gd name="T8" fmla="*/ 175372 w 68"/>
              <a:gd name="T9" fmla="*/ 0 h 114"/>
              <a:gd name="T10" fmla="*/ 94993 w 68"/>
              <a:gd name="T11" fmla="*/ 322290 h 114"/>
              <a:gd name="T12" fmla="*/ 146143 w 68"/>
              <a:gd name="T13" fmla="*/ 402863 h 114"/>
              <a:gd name="T14" fmla="*/ 124222 w 68"/>
              <a:gd name="T15" fmla="*/ 468786 h 114"/>
              <a:gd name="T16" fmla="*/ 87686 w 68"/>
              <a:gd name="T17" fmla="*/ 520059 h 114"/>
              <a:gd name="T18" fmla="*/ 109607 w 68"/>
              <a:gd name="T19" fmla="*/ 556683 h 114"/>
              <a:gd name="T20" fmla="*/ 131529 w 68"/>
              <a:gd name="T21" fmla="*/ 593307 h 114"/>
              <a:gd name="T22" fmla="*/ 124222 w 68"/>
              <a:gd name="T23" fmla="*/ 659230 h 114"/>
              <a:gd name="T24" fmla="*/ 0 w 68"/>
              <a:gd name="T25" fmla="*/ 835025 h 114"/>
              <a:gd name="T26" fmla="*/ 146143 w 68"/>
              <a:gd name="T27" fmla="*/ 835025 h 114"/>
              <a:gd name="T28" fmla="*/ 233829 w 68"/>
              <a:gd name="T29" fmla="*/ 725153 h 114"/>
              <a:gd name="T30" fmla="*/ 314208 w 68"/>
              <a:gd name="T31" fmla="*/ 695854 h 114"/>
              <a:gd name="T32" fmla="*/ 233829 w 68"/>
              <a:gd name="T33" fmla="*/ 534709 h 114"/>
              <a:gd name="T34" fmla="*/ 306901 w 68"/>
              <a:gd name="T35" fmla="*/ 498085 h 114"/>
              <a:gd name="T36" fmla="*/ 379972 w 68"/>
              <a:gd name="T37" fmla="*/ 395538 h 11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68"/>
              <a:gd name="T58" fmla="*/ 0 h 114"/>
              <a:gd name="T59" fmla="*/ 68 w 68"/>
              <a:gd name="T60" fmla="*/ 114 h 114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68" h="114">
                <a:moveTo>
                  <a:pt x="52" y="54"/>
                </a:moveTo>
                <a:lnTo>
                  <a:pt x="52" y="45"/>
                </a:lnTo>
                <a:lnTo>
                  <a:pt x="52" y="23"/>
                </a:lnTo>
                <a:cubicBezTo>
                  <a:pt x="63" y="17"/>
                  <a:pt x="68" y="9"/>
                  <a:pt x="66" y="0"/>
                </a:cubicBezTo>
                <a:lnTo>
                  <a:pt x="24" y="0"/>
                </a:lnTo>
                <a:lnTo>
                  <a:pt x="13" y="44"/>
                </a:lnTo>
                <a:cubicBezTo>
                  <a:pt x="17" y="47"/>
                  <a:pt x="20" y="51"/>
                  <a:pt x="20" y="55"/>
                </a:cubicBezTo>
                <a:cubicBezTo>
                  <a:pt x="21" y="59"/>
                  <a:pt x="20" y="62"/>
                  <a:pt x="17" y="64"/>
                </a:cubicBezTo>
                <a:cubicBezTo>
                  <a:pt x="14" y="67"/>
                  <a:pt x="12" y="69"/>
                  <a:pt x="12" y="71"/>
                </a:cubicBezTo>
                <a:cubicBezTo>
                  <a:pt x="12" y="72"/>
                  <a:pt x="13" y="74"/>
                  <a:pt x="15" y="76"/>
                </a:cubicBezTo>
                <a:cubicBezTo>
                  <a:pt x="17" y="78"/>
                  <a:pt x="18" y="80"/>
                  <a:pt x="18" y="81"/>
                </a:cubicBezTo>
                <a:cubicBezTo>
                  <a:pt x="19" y="84"/>
                  <a:pt x="19" y="87"/>
                  <a:pt x="17" y="90"/>
                </a:cubicBezTo>
                <a:lnTo>
                  <a:pt x="0" y="114"/>
                </a:lnTo>
                <a:lnTo>
                  <a:pt x="20" y="114"/>
                </a:lnTo>
                <a:cubicBezTo>
                  <a:pt x="24" y="105"/>
                  <a:pt x="28" y="101"/>
                  <a:pt x="32" y="99"/>
                </a:cubicBezTo>
                <a:cubicBezTo>
                  <a:pt x="36" y="103"/>
                  <a:pt x="40" y="102"/>
                  <a:pt x="43" y="95"/>
                </a:cubicBezTo>
                <a:cubicBezTo>
                  <a:pt x="36" y="89"/>
                  <a:pt x="33" y="82"/>
                  <a:pt x="32" y="73"/>
                </a:cubicBezTo>
                <a:cubicBezTo>
                  <a:pt x="33" y="69"/>
                  <a:pt x="36" y="67"/>
                  <a:pt x="42" y="68"/>
                </a:cubicBezTo>
                <a:lnTo>
                  <a:pt x="52" y="54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pPr>
              <a:defRPr/>
            </a:pPr>
            <a:endParaRPr lang="es-AR"/>
          </a:p>
        </p:txBody>
      </p:sp>
      <p:sp>
        <p:nvSpPr>
          <p:cNvPr id="12" name="Freeform 17"/>
          <p:cNvSpPr>
            <a:spLocks/>
          </p:cNvSpPr>
          <p:nvPr/>
        </p:nvSpPr>
        <p:spPr bwMode="auto">
          <a:xfrm>
            <a:off x="5554134" y="2002367"/>
            <a:ext cx="402167" cy="518584"/>
          </a:xfrm>
          <a:custGeom>
            <a:avLst/>
            <a:gdLst>
              <a:gd name="T0" fmla="*/ 146627 w 55"/>
              <a:gd name="T1" fmla="*/ 43869 h 71"/>
              <a:gd name="T2" fmla="*/ 146627 w 55"/>
              <a:gd name="T3" fmla="*/ 109672 h 71"/>
              <a:gd name="T4" fmla="*/ 73314 w 55"/>
              <a:gd name="T5" fmla="*/ 212032 h 71"/>
              <a:gd name="T6" fmla="*/ 0 w 55"/>
              <a:gd name="T7" fmla="*/ 248589 h 71"/>
              <a:gd name="T8" fmla="*/ 80645 w 55"/>
              <a:gd name="T9" fmla="*/ 409440 h 71"/>
              <a:gd name="T10" fmla="*/ 271260 w 55"/>
              <a:gd name="T11" fmla="*/ 519112 h 71"/>
              <a:gd name="T12" fmla="*/ 337243 w 55"/>
              <a:gd name="T13" fmla="*/ 402129 h 71"/>
              <a:gd name="T14" fmla="*/ 344574 w 55"/>
              <a:gd name="T15" fmla="*/ 204720 h 71"/>
              <a:gd name="T16" fmla="*/ 403225 w 55"/>
              <a:gd name="T17" fmla="*/ 146229 h 71"/>
              <a:gd name="T18" fmla="*/ 403225 w 55"/>
              <a:gd name="T19" fmla="*/ 51180 h 71"/>
              <a:gd name="T20" fmla="*/ 146627 w 55"/>
              <a:gd name="T21" fmla="*/ 43869 h 7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5"/>
              <a:gd name="T34" fmla="*/ 0 h 71"/>
              <a:gd name="T35" fmla="*/ 55 w 55"/>
              <a:gd name="T36" fmla="*/ 71 h 7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5" h="71">
                <a:moveTo>
                  <a:pt x="20" y="6"/>
                </a:moveTo>
                <a:lnTo>
                  <a:pt x="20" y="15"/>
                </a:lnTo>
                <a:lnTo>
                  <a:pt x="10" y="29"/>
                </a:lnTo>
                <a:cubicBezTo>
                  <a:pt x="4" y="28"/>
                  <a:pt x="1" y="30"/>
                  <a:pt x="0" y="34"/>
                </a:cubicBezTo>
                <a:cubicBezTo>
                  <a:pt x="1" y="43"/>
                  <a:pt x="4" y="50"/>
                  <a:pt x="11" y="56"/>
                </a:cubicBezTo>
                <a:cubicBezTo>
                  <a:pt x="17" y="62"/>
                  <a:pt x="26" y="67"/>
                  <a:pt x="37" y="71"/>
                </a:cubicBezTo>
                <a:cubicBezTo>
                  <a:pt x="37" y="65"/>
                  <a:pt x="40" y="60"/>
                  <a:pt x="46" y="55"/>
                </a:cubicBezTo>
                <a:lnTo>
                  <a:pt x="47" y="28"/>
                </a:lnTo>
                <a:cubicBezTo>
                  <a:pt x="50" y="24"/>
                  <a:pt x="52" y="22"/>
                  <a:pt x="55" y="20"/>
                </a:cubicBezTo>
                <a:lnTo>
                  <a:pt x="55" y="7"/>
                </a:lnTo>
                <a:cubicBezTo>
                  <a:pt x="44" y="0"/>
                  <a:pt x="32" y="0"/>
                  <a:pt x="20" y="6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pPr>
              <a:defRPr/>
            </a:pPr>
            <a:endParaRPr lang="es-AR"/>
          </a:p>
        </p:txBody>
      </p:sp>
      <p:sp>
        <p:nvSpPr>
          <p:cNvPr id="13" name="Freeform 18"/>
          <p:cNvSpPr>
            <a:spLocks/>
          </p:cNvSpPr>
          <p:nvPr/>
        </p:nvSpPr>
        <p:spPr bwMode="auto">
          <a:xfrm>
            <a:off x="5702300" y="1644651"/>
            <a:ext cx="577851" cy="408516"/>
          </a:xfrm>
          <a:custGeom>
            <a:avLst/>
            <a:gdLst>
              <a:gd name="T0" fmla="*/ 0 w 79"/>
              <a:gd name="T1" fmla="*/ 241357 h 56"/>
              <a:gd name="T2" fmla="*/ 0 w 79"/>
              <a:gd name="T3" fmla="*/ 402261 h 56"/>
              <a:gd name="T4" fmla="*/ 256009 w 79"/>
              <a:gd name="T5" fmla="*/ 409575 h 56"/>
              <a:gd name="T6" fmla="*/ 343784 w 79"/>
              <a:gd name="T7" fmla="*/ 299867 h 56"/>
              <a:gd name="T8" fmla="*/ 504704 w 79"/>
              <a:gd name="T9" fmla="*/ 168218 h 56"/>
              <a:gd name="T10" fmla="*/ 577850 w 79"/>
              <a:gd name="T11" fmla="*/ 80452 h 56"/>
              <a:gd name="T12" fmla="*/ 497390 w 79"/>
              <a:gd name="T13" fmla="*/ 0 h 56"/>
              <a:gd name="T14" fmla="*/ 358413 w 79"/>
              <a:gd name="T15" fmla="*/ 29255 h 56"/>
              <a:gd name="T16" fmla="*/ 131662 w 79"/>
              <a:gd name="T17" fmla="*/ 0 h 56"/>
              <a:gd name="T18" fmla="*/ 138977 w 79"/>
              <a:gd name="T19" fmla="*/ 0 h 56"/>
              <a:gd name="T20" fmla="*/ 131662 w 79"/>
              <a:gd name="T21" fmla="*/ 0 h 56"/>
              <a:gd name="T22" fmla="*/ 102404 w 79"/>
              <a:gd name="T23" fmla="*/ 73138 h 56"/>
              <a:gd name="T24" fmla="*/ 0 w 79"/>
              <a:gd name="T25" fmla="*/ 241357 h 5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79"/>
              <a:gd name="T40" fmla="*/ 0 h 56"/>
              <a:gd name="T41" fmla="*/ 79 w 79"/>
              <a:gd name="T42" fmla="*/ 56 h 5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79" h="56">
                <a:moveTo>
                  <a:pt x="0" y="33"/>
                </a:moveTo>
                <a:lnTo>
                  <a:pt x="0" y="55"/>
                </a:lnTo>
                <a:cubicBezTo>
                  <a:pt x="12" y="49"/>
                  <a:pt x="24" y="49"/>
                  <a:pt x="35" y="56"/>
                </a:cubicBezTo>
                <a:lnTo>
                  <a:pt x="47" y="41"/>
                </a:lnTo>
                <a:cubicBezTo>
                  <a:pt x="48" y="35"/>
                  <a:pt x="55" y="29"/>
                  <a:pt x="69" y="23"/>
                </a:cubicBezTo>
                <a:lnTo>
                  <a:pt x="79" y="11"/>
                </a:lnTo>
                <a:lnTo>
                  <a:pt x="68" y="0"/>
                </a:lnTo>
                <a:cubicBezTo>
                  <a:pt x="63" y="4"/>
                  <a:pt x="56" y="6"/>
                  <a:pt x="49" y="4"/>
                </a:cubicBezTo>
                <a:cubicBezTo>
                  <a:pt x="44" y="1"/>
                  <a:pt x="34" y="0"/>
                  <a:pt x="18" y="0"/>
                </a:cubicBezTo>
                <a:lnTo>
                  <a:pt x="19" y="0"/>
                </a:lnTo>
                <a:cubicBezTo>
                  <a:pt x="19" y="0"/>
                  <a:pt x="18" y="0"/>
                  <a:pt x="18" y="0"/>
                </a:cubicBezTo>
                <a:cubicBezTo>
                  <a:pt x="14" y="4"/>
                  <a:pt x="13" y="7"/>
                  <a:pt x="14" y="10"/>
                </a:cubicBezTo>
                <a:cubicBezTo>
                  <a:pt x="16" y="19"/>
                  <a:pt x="11" y="27"/>
                  <a:pt x="0" y="3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pPr>
              <a:defRPr/>
            </a:pPr>
            <a:endParaRPr lang="es-AR"/>
          </a:p>
        </p:txBody>
      </p:sp>
      <p:sp>
        <p:nvSpPr>
          <p:cNvPr id="14" name="Freeform 19"/>
          <p:cNvSpPr>
            <a:spLocks/>
          </p:cNvSpPr>
          <p:nvPr/>
        </p:nvSpPr>
        <p:spPr bwMode="auto">
          <a:xfrm>
            <a:off x="6197601" y="1403351"/>
            <a:ext cx="285751" cy="321733"/>
          </a:xfrm>
          <a:custGeom>
            <a:avLst/>
            <a:gdLst>
              <a:gd name="T0" fmla="*/ 117231 w 39"/>
              <a:gd name="T1" fmla="*/ 51269 h 44"/>
              <a:gd name="T2" fmla="*/ 102577 w 39"/>
              <a:gd name="T3" fmla="*/ 146483 h 44"/>
              <a:gd name="T4" fmla="*/ 95250 w 39"/>
              <a:gd name="T5" fmla="*/ 161131 h 44"/>
              <a:gd name="T6" fmla="*/ 0 w 39"/>
              <a:gd name="T7" fmla="*/ 241697 h 44"/>
              <a:gd name="T8" fmla="*/ 80596 w 39"/>
              <a:gd name="T9" fmla="*/ 322262 h 44"/>
              <a:gd name="T10" fmla="*/ 102577 w 39"/>
              <a:gd name="T11" fmla="*/ 307614 h 44"/>
              <a:gd name="T12" fmla="*/ 227135 w 39"/>
              <a:gd name="T13" fmla="*/ 227048 h 44"/>
              <a:gd name="T14" fmla="*/ 256442 w 39"/>
              <a:gd name="T15" fmla="*/ 212400 h 44"/>
              <a:gd name="T16" fmla="*/ 271096 w 39"/>
              <a:gd name="T17" fmla="*/ 73241 h 44"/>
              <a:gd name="T18" fmla="*/ 249115 w 39"/>
              <a:gd name="T19" fmla="*/ 43945 h 44"/>
              <a:gd name="T20" fmla="*/ 241788 w 39"/>
              <a:gd name="T21" fmla="*/ 29297 h 44"/>
              <a:gd name="T22" fmla="*/ 227135 w 39"/>
              <a:gd name="T23" fmla="*/ 21972 h 44"/>
              <a:gd name="T24" fmla="*/ 117231 w 39"/>
              <a:gd name="T25" fmla="*/ 51269 h 4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9"/>
              <a:gd name="T40" fmla="*/ 0 h 44"/>
              <a:gd name="T41" fmla="*/ 39 w 39"/>
              <a:gd name="T42" fmla="*/ 44 h 4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9" h="44">
                <a:moveTo>
                  <a:pt x="16" y="7"/>
                </a:moveTo>
                <a:cubicBezTo>
                  <a:pt x="17" y="11"/>
                  <a:pt x="16" y="16"/>
                  <a:pt x="14" y="20"/>
                </a:cubicBezTo>
                <a:lnTo>
                  <a:pt x="13" y="22"/>
                </a:lnTo>
                <a:cubicBezTo>
                  <a:pt x="10" y="26"/>
                  <a:pt x="6" y="30"/>
                  <a:pt x="0" y="33"/>
                </a:cubicBezTo>
                <a:lnTo>
                  <a:pt x="11" y="44"/>
                </a:lnTo>
                <a:cubicBezTo>
                  <a:pt x="12" y="44"/>
                  <a:pt x="13" y="43"/>
                  <a:pt x="14" y="42"/>
                </a:cubicBezTo>
                <a:lnTo>
                  <a:pt x="31" y="31"/>
                </a:lnTo>
                <a:cubicBezTo>
                  <a:pt x="32" y="30"/>
                  <a:pt x="33" y="30"/>
                  <a:pt x="35" y="29"/>
                </a:cubicBezTo>
                <a:cubicBezTo>
                  <a:pt x="38" y="22"/>
                  <a:pt x="39" y="16"/>
                  <a:pt x="37" y="10"/>
                </a:cubicBezTo>
                <a:lnTo>
                  <a:pt x="34" y="6"/>
                </a:lnTo>
                <a:lnTo>
                  <a:pt x="33" y="4"/>
                </a:lnTo>
                <a:cubicBezTo>
                  <a:pt x="32" y="4"/>
                  <a:pt x="32" y="3"/>
                  <a:pt x="31" y="3"/>
                </a:cubicBezTo>
                <a:cubicBezTo>
                  <a:pt x="20" y="0"/>
                  <a:pt x="15" y="2"/>
                  <a:pt x="16" y="7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pPr>
              <a:defRPr/>
            </a:pPr>
            <a:endParaRPr lang="es-AR"/>
          </a:p>
        </p:txBody>
      </p:sp>
      <p:sp>
        <p:nvSpPr>
          <p:cNvPr id="15" name="Freeform 20"/>
          <p:cNvSpPr>
            <a:spLocks/>
          </p:cNvSpPr>
          <p:nvPr/>
        </p:nvSpPr>
        <p:spPr bwMode="auto">
          <a:xfrm>
            <a:off x="4440767" y="1775885"/>
            <a:ext cx="440267" cy="563033"/>
          </a:xfrm>
          <a:custGeom>
            <a:avLst/>
            <a:gdLst>
              <a:gd name="T0" fmla="*/ 80618 w 60"/>
              <a:gd name="T1" fmla="*/ 175656 h 77"/>
              <a:gd name="T2" fmla="*/ 80618 w 60"/>
              <a:gd name="T3" fmla="*/ 190294 h 77"/>
              <a:gd name="T4" fmla="*/ 21987 w 60"/>
              <a:gd name="T5" fmla="*/ 343993 h 77"/>
              <a:gd name="T6" fmla="*/ 0 w 60"/>
              <a:gd name="T7" fmla="*/ 402545 h 77"/>
              <a:gd name="T8" fmla="*/ 58632 w 60"/>
              <a:gd name="T9" fmla="*/ 563563 h 77"/>
              <a:gd name="T10" fmla="*/ 58632 w 60"/>
              <a:gd name="T11" fmla="*/ 563563 h 77"/>
              <a:gd name="T12" fmla="*/ 153908 w 60"/>
              <a:gd name="T13" fmla="*/ 483054 h 77"/>
              <a:gd name="T14" fmla="*/ 227197 w 60"/>
              <a:gd name="T15" fmla="*/ 526968 h 77"/>
              <a:gd name="T16" fmla="*/ 373776 w 60"/>
              <a:gd name="T17" fmla="*/ 497692 h 77"/>
              <a:gd name="T18" fmla="*/ 439737 w 60"/>
              <a:gd name="T19" fmla="*/ 431821 h 77"/>
              <a:gd name="T20" fmla="*/ 417750 w 60"/>
              <a:gd name="T21" fmla="*/ 322036 h 77"/>
              <a:gd name="T22" fmla="*/ 285829 w 60"/>
              <a:gd name="T23" fmla="*/ 190294 h 77"/>
              <a:gd name="T24" fmla="*/ 190553 w 60"/>
              <a:gd name="T25" fmla="*/ 190294 h 77"/>
              <a:gd name="T26" fmla="*/ 190553 w 60"/>
              <a:gd name="T27" fmla="*/ 73190 h 77"/>
              <a:gd name="T28" fmla="*/ 102605 w 60"/>
              <a:gd name="T29" fmla="*/ 0 h 77"/>
              <a:gd name="T30" fmla="*/ 80618 w 60"/>
              <a:gd name="T31" fmla="*/ 175656 h 7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60"/>
              <a:gd name="T49" fmla="*/ 0 h 77"/>
              <a:gd name="T50" fmla="*/ 60 w 60"/>
              <a:gd name="T51" fmla="*/ 77 h 7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60" h="77">
                <a:moveTo>
                  <a:pt x="11" y="24"/>
                </a:moveTo>
                <a:cubicBezTo>
                  <a:pt x="11" y="25"/>
                  <a:pt x="11" y="26"/>
                  <a:pt x="11" y="26"/>
                </a:cubicBezTo>
                <a:cubicBezTo>
                  <a:pt x="11" y="35"/>
                  <a:pt x="8" y="42"/>
                  <a:pt x="3" y="47"/>
                </a:cubicBezTo>
                <a:lnTo>
                  <a:pt x="0" y="55"/>
                </a:lnTo>
                <a:cubicBezTo>
                  <a:pt x="3" y="63"/>
                  <a:pt x="6" y="70"/>
                  <a:pt x="8" y="77"/>
                </a:cubicBezTo>
                <a:cubicBezTo>
                  <a:pt x="8" y="77"/>
                  <a:pt x="8" y="77"/>
                  <a:pt x="8" y="77"/>
                </a:cubicBezTo>
                <a:cubicBezTo>
                  <a:pt x="11" y="72"/>
                  <a:pt x="15" y="68"/>
                  <a:pt x="21" y="66"/>
                </a:cubicBezTo>
                <a:lnTo>
                  <a:pt x="31" y="72"/>
                </a:lnTo>
                <a:cubicBezTo>
                  <a:pt x="37" y="65"/>
                  <a:pt x="44" y="64"/>
                  <a:pt x="51" y="68"/>
                </a:cubicBezTo>
                <a:cubicBezTo>
                  <a:pt x="50" y="60"/>
                  <a:pt x="52" y="56"/>
                  <a:pt x="60" y="59"/>
                </a:cubicBezTo>
                <a:lnTo>
                  <a:pt x="57" y="44"/>
                </a:lnTo>
                <a:lnTo>
                  <a:pt x="39" y="26"/>
                </a:lnTo>
                <a:lnTo>
                  <a:pt x="26" y="26"/>
                </a:lnTo>
                <a:lnTo>
                  <a:pt x="26" y="10"/>
                </a:lnTo>
                <a:lnTo>
                  <a:pt x="14" y="0"/>
                </a:lnTo>
                <a:cubicBezTo>
                  <a:pt x="10" y="12"/>
                  <a:pt x="9" y="20"/>
                  <a:pt x="11" y="2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pPr>
              <a:defRPr/>
            </a:pPr>
            <a:endParaRPr lang="es-AR"/>
          </a:p>
        </p:txBody>
      </p:sp>
      <p:sp>
        <p:nvSpPr>
          <p:cNvPr id="16" name="Freeform 21"/>
          <p:cNvSpPr>
            <a:spLocks/>
          </p:cNvSpPr>
          <p:nvPr/>
        </p:nvSpPr>
        <p:spPr bwMode="auto">
          <a:xfrm>
            <a:off x="4806951" y="2184401"/>
            <a:ext cx="315383" cy="579967"/>
          </a:xfrm>
          <a:custGeom>
            <a:avLst/>
            <a:gdLst>
              <a:gd name="T0" fmla="*/ 73099 w 43"/>
              <a:gd name="T1" fmla="*/ 36673 h 79"/>
              <a:gd name="T2" fmla="*/ 73099 w 43"/>
              <a:gd name="T3" fmla="*/ 22004 h 79"/>
              <a:gd name="T4" fmla="*/ 7310 w 43"/>
              <a:gd name="T5" fmla="*/ 88016 h 79"/>
              <a:gd name="T6" fmla="*/ 58479 w 43"/>
              <a:gd name="T7" fmla="*/ 161362 h 79"/>
              <a:gd name="T8" fmla="*/ 58479 w 43"/>
              <a:gd name="T9" fmla="*/ 278717 h 79"/>
              <a:gd name="T10" fmla="*/ 124268 w 43"/>
              <a:gd name="T11" fmla="*/ 418076 h 79"/>
              <a:gd name="T12" fmla="*/ 138888 w 43"/>
              <a:gd name="T13" fmla="*/ 498757 h 79"/>
              <a:gd name="T14" fmla="*/ 95028 w 43"/>
              <a:gd name="T15" fmla="*/ 579438 h 79"/>
              <a:gd name="T16" fmla="*/ 292395 w 43"/>
              <a:gd name="T17" fmla="*/ 579438 h 79"/>
              <a:gd name="T18" fmla="*/ 292395 w 43"/>
              <a:gd name="T19" fmla="*/ 447414 h 79"/>
              <a:gd name="T20" fmla="*/ 292395 w 43"/>
              <a:gd name="T21" fmla="*/ 227374 h 79"/>
              <a:gd name="T22" fmla="*/ 270466 w 43"/>
              <a:gd name="T23" fmla="*/ 73347 h 79"/>
              <a:gd name="T24" fmla="*/ 197367 w 43"/>
              <a:gd name="T25" fmla="*/ 36673 h 79"/>
              <a:gd name="T26" fmla="*/ 73099 w 43"/>
              <a:gd name="T27" fmla="*/ 36673 h 7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43"/>
              <a:gd name="T43" fmla="*/ 0 h 79"/>
              <a:gd name="T44" fmla="*/ 43 w 43"/>
              <a:gd name="T45" fmla="*/ 79 h 7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43" h="79">
                <a:moveTo>
                  <a:pt x="10" y="5"/>
                </a:moveTo>
                <a:lnTo>
                  <a:pt x="10" y="3"/>
                </a:lnTo>
                <a:cubicBezTo>
                  <a:pt x="2" y="0"/>
                  <a:pt x="0" y="4"/>
                  <a:pt x="1" y="12"/>
                </a:cubicBezTo>
                <a:cubicBezTo>
                  <a:pt x="5" y="16"/>
                  <a:pt x="7" y="19"/>
                  <a:pt x="8" y="22"/>
                </a:cubicBezTo>
                <a:cubicBezTo>
                  <a:pt x="4" y="30"/>
                  <a:pt x="4" y="35"/>
                  <a:pt x="8" y="38"/>
                </a:cubicBezTo>
                <a:cubicBezTo>
                  <a:pt x="13" y="47"/>
                  <a:pt x="16" y="54"/>
                  <a:pt x="17" y="57"/>
                </a:cubicBezTo>
                <a:cubicBezTo>
                  <a:pt x="22" y="56"/>
                  <a:pt x="23" y="59"/>
                  <a:pt x="19" y="68"/>
                </a:cubicBezTo>
                <a:lnTo>
                  <a:pt x="13" y="79"/>
                </a:lnTo>
                <a:lnTo>
                  <a:pt x="40" y="79"/>
                </a:lnTo>
                <a:lnTo>
                  <a:pt x="40" y="61"/>
                </a:lnTo>
                <a:lnTo>
                  <a:pt x="40" y="31"/>
                </a:lnTo>
                <a:cubicBezTo>
                  <a:pt x="43" y="22"/>
                  <a:pt x="42" y="14"/>
                  <a:pt x="37" y="10"/>
                </a:cubicBezTo>
                <a:lnTo>
                  <a:pt x="27" y="5"/>
                </a:lnTo>
                <a:cubicBezTo>
                  <a:pt x="22" y="9"/>
                  <a:pt x="16" y="9"/>
                  <a:pt x="10" y="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pPr>
              <a:defRPr/>
            </a:pPr>
            <a:endParaRPr lang="es-AR"/>
          </a:p>
        </p:txBody>
      </p:sp>
      <p:sp>
        <p:nvSpPr>
          <p:cNvPr id="17" name="Freeform 22"/>
          <p:cNvSpPr>
            <a:spLocks/>
          </p:cNvSpPr>
          <p:nvPr/>
        </p:nvSpPr>
        <p:spPr bwMode="auto">
          <a:xfrm>
            <a:off x="4455585" y="2243667"/>
            <a:ext cx="520700" cy="747184"/>
          </a:xfrm>
          <a:custGeom>
            <a:avLst/>
            <a:gdLst>
              <a:gd name="T0" fmla="*/ 212680 w 71"/>
              <a:gd name="T1" fmla="*/ 58644 h 102"/>
              <a:gd name="T2" fmla="*/ 139342 w 71"/>
              <a:gd name="T3" fmla="*/ 14661 h 102"/>
              <a:gd name="T4" fmla="*/ 44003 w 71"/>
              <a:gd name="T5" fmla="*/ 95297 h 102"/>
              <a:gd name="T6" fmla="*/ 44003 w 71"/>
              <a:gd name="T7" fmla="*/ 95297 h 102"/>
              <a:gd name="T8" fmla="*/ 58670 w 71"/>
              <a:gd name="T9" fmla="*/ 146610 h 102"/>
              <a:gd name="T10" fmla="*/ 66004 w 71"/>
              <a:gd name="T11" fmla="*/ 322542 h 102"/>
              <a:gd name="T12" fmla="*/ 22001 w 71"/>
              <a:gd name="T13" fmla="*/ 425170 h 102"/>
              <a:gd name="T14" fmla="*/ 29335 w 71"/>
              <a:gd name="T15" fmla="*/ 439831 h 102"/>
              <a:gd name="T16" fmla="*/ 29335 w 71"/>
              <a:gd name="T17" fmla="*/ 439831 h 102"/>
              <a:gd name="T18" fmla="*/ 29335 w 71"/>
              <a:gd name="T19" fmla="*/ 439831 h 102"/>
              <a:gd name="T20" fmla="*/ 29335 w 71"/>
              <a:gd name="T21" fmla="*/ 564449 h 102"/>
              <a:gd name="T22" fmla="*/ 29335 w 71"/>
              <a:gd name="T23" fmla="*/ 571780 h 102"/>
              <a:gd name="T24" fmla="*/ 73338 w 71"/>
              <a:gd name="T25" fmla="*/ 571780 h 102"/>
              <a:gd name="T26" fmla="*/ 322687 w 71"/>
              <a:gd name="T27" fmla="*/ 747712 h 102"/>
              <a:gd name="T28" fmla="*/ 322687 w 71"/>
              <a:gd name="T29" fmla="*/ 520466 h 102"/>
              <a:gd name="T30" fmla="*/ 447362 w 71"/>
              <a:gd name="T31" fmla="*/ 520466 h 102"/>
              <a:gd name="T32" fmla="*/ 491365 w 71"/>
              <a:gd name="T33" fmla="*/ 439831 h 102"/>
              <a:gd name="T34" fmla="*/ 476697 w 71"/>
              <a:gd name="T35" fmla="*/ 359195 h 102"/>
              <a:gd name="T36" fmla="*/ 410693 w 71"/>
              <a:gd name="T37" fmla="*/ 219915 h 102"/>
              <a:gd name="T38" fmla="*/ 410693 w 71"/>
              <a:gd name="T39" fmla="*/ 102627 h 102"/>
              <a:gd name="T40" fmla="*/ 359356 w 71"/>
              <a:gd name="T41" fmla="*/ 29322 h 102"/>
              <a:gd name="T42" fmla="*/ 212680 w 71"/>
              <a:gd name="T43" fmla="*/ 58644 h 10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71"/>
              <a:gd name="T67" fmla="*/ 0 h 102"/>
              <a:gd name="T68" fmla="*/ 71 w 71"/>
              <a:gd name="T69" fmla="*/ 102 h 102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71" h="102">
                <a:moveTo>
                  <a:pt x="29" y="8"/>
                </a:moveTo>
                <a:lnTo>
                  <a:pt x="19" y="2"/>
                </a:lnTo>
                <a:cubicBezTo>
                  <a:pt x="13" y="4"/>
                  <a:pt x="9" y="8"/>
                  <a:pt x="6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7" y="15"/>
                  <a:pt x="8" y="18"/>
                  <a:pt x="8" y="20"/>
                </a:cubicBezTo>
                <a:cubicBezTo>
                  <a:pt x="13" y="35"/>
                  <a:pt x="13" y="43"/>
                  <a:pt x="9" y="44"/>
                </a:cubicBezTo>
                <a:cubicBezTo>
                  <a:pt x="2" y="50"/>
                  <a:pt x="0" y="54"/>
                  <a:pt x="3" y="58"/>
                </a:cubicBezTo>
                <a:lnTo>
                  <a:pt x="4" y="60"/>
                </a:lnTo>
                <a:cubicBezTo>
                  <a:pt x="4" y="60"/>
                  <a:pt x="4" y="60"/>
                  <a:pt x="4" y="60"/>
                </a:cubicBezTo>
                <a:cubicBezTo>
                  <a:pt x="4" y="60"/>
                  <a:pt x="4" y="60"/>
                  <a:pt x="4" y="60"/>
                </a:cubicBezTo>
                <a:cubicBezTo>
                  <a:pt x="6" y="67"/>
                  <a:pt x="6" y="73"/>
                  <a:pt x="4" y="77"/>
                </a:cubicBezTo>
                <a:lnTo>
                  <a:pt x="4" y="78"/>
                </a:lnTo>
                <a:lnTo>
                  <a:pt x="10" y="78"/>
                </a:lnTo>
                <a:cubicBezTo>
                  <a:pt x="19" y="92"/>
                  <a:pt x="30" y="100"/>
                  <a:pt x="44" y="102"/>
                </a:cubicBezTo>
                <a:lnTo>
                  <a:pt x="44" y="71"/>
                </a:lnTo>
                <a:lnTo>
                  <a:pt x="61" y="71"/>
                </a:lnTo>
                <a:lnTo>
                  <a:pt x="67" y="60"/>
                </a:lnTo>
                <a:cubicBezTo>
                  <a:pt x="71" y="51"/>
                  <a:pt x="70" y="48"/>
                  <a:pt x="65" y="49"/>
                </a:cubicBezTo>
                <a:cubicBezTo>
                  <a:pt x="64" y="46"/>
                  <a:pt x="61" y="39"/>
                  <a:pt x="56" y="30"/>
                </a:cubicBezTo>
                <a:cubicBezTo>
                  <a:pt x="52" y="27"/>
                  <a:pt x="52" y="22"/>
                  <a:pt x="56" y="14"/>
                </a:cubicBezTo>
                <a:cubicBezTo>
                  <a:pt x="55" y="11"/>
                  <a:pt x="53" y="8"/>
                  <a:pt x="49" y="4"/>
                </a:cubicBezTo>
                <a:cubicBezTo>
                  <a:pt x="42" y="0"/>
                  <a:pt x="35" y="1"/>
                  <a:pt x="29" y="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pPr>
              <a:defRPr/>
            </a:pPr>
            <a:endParaRPr lang="es-AR"/>
          </a:p>
        </p:txBody>
      </p:sp>
      <p:sp>
        <p:nvSpPr>
          <p:cNvPr id="18" name="Freeform 23"/>
          <p:cNvSpPr>
            <a:spLocks/>
          </p:cNvSpPr>
          <p:nvPr/>
        </p:nvSpPr>
        <p:spPr bwMode="auto">
          <a:xfrm>
            <a:off x="4368800" y="2815167"/>
            <a:ext cx="408517" cy="651933"/>
          </a:xfrm>
          <a:custGeom>
            <a:avLst/>
            <a:gdLst>
              <a:gd name="T0" fmla="*/ 117021 w 56"/>
              <a:gd name="T1" fmla="*/ 0 h 89"/>
              <a:gd name="T2" fmla="*/ 102394 w 56"/>
              <a:gd name="T3" fmla="*/ 0 h 89"/>
              <a:gd name="T4" fmla="*/ 51197 w 56"/>
              <a:gd name="T5" fmla="*/ 204770 h 89"/>
              <a:gd name="T6" fmla="*/ 21942 w 56"/>
              <a:gd name="T7" fmla="*/ 409539 h 89"/>
              <a:gd name="T8" fmla="*/ 21942 w 56"/>
              <a:gd name="T9" fmla="*/ 621622 h 89"/>
              <a:gd name="T10" fmla="*/ 29255 w 56"/>
              <a:gd name="T11" fmla="*/ 650875 h 89"/>
              <a:gd name="T12" fmla="*/ 95080 w 56"/>
              <a:gd name="T13" fmla="*/ 650875 h 89"/>
              <a:gd name="T14" fmla="*/ 409575 w 56"/>
              <a:gd name="T15" fmla="*/ 358347 h 89"/>
              <a:gd name="T16" fmla="*/ 409575 w 56"/>
              <a:gd name="T17" fmla="*/ 175517 h 89"/>
              <a:gd name="T18" fmla="*/ 160904 w 56"/>
              <a:gd name="T19" fmla="*/ 0 h 89"/>
              <a:gd name="T20" fmla="*/ 117021 w 56"/>
              <a:gd name="T21" fmla="*/ 0 h 8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6"/>
              <a:gd name="T34" fmla="*/ 0 h 89"/>
              <a:gd name="T35" fmla="*/ 56 w 56"/>
              <a:gd name="T36" fmla="*/ 89 h 89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6" h="89">
                <a:moveTo>
                  <a:pt x="16" y="0"/>
                </a:moveTo>
                <a:lnTo>
                  <a:pt x="14" y="0"/>
                </a:lnTo>
                <a:cubicBezTo>
                  <a:pt x="6" y="5"/>
                  <a:pt x="4" y="14"/>
                  <a:pt x="7" y="28"/>
                </a:cubicBezTo>
                <a:cubicBezTo>
                  <a:pt x="12" y="33"/>
                  <a:pt x="10" y="42"/>
                  <a:pt x="3" y="56"/>
                </a:cubicBezTo>
                <a:cubicBezTo>
                  <a:pt x="0" y="64"/>
                  <a:pt x="0" y="74"/>
                  <a:pt x="3" y="85"/>
                </a:cubicBezTo>
                <a:lnTo>
                  <a:pt x="4" y="89"/>
                </a:lnTo>
                <a:lnTo>
                  <a:pt x="13" y="89"/>
                </a:lnTo>
                <a:lnTo>
                  <a:pt x="56" y="49"/>
                </a:lnTo>
                <a:lnTo>
                  <a:pt x="56" y="24"/>
                </a:lnTo>
                <a:cubicBezTo>
                  <a:pt x="42" y="22"/>
                  <a:pt x="31" y="14"/>
                  <a:pt x="22" y="0"/>
                </a:cubicBezTo>
                <a:lnTo>
                  <a:pt x="1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pPr>
              <a:defRPr/>
            </a:pPr>
            <a:endParaRPr lang="es-AR"/>
          </a:p>
        </p:txBody>
      </p:sp>
      <p:sp>
        <p:nvSpPr>
          <p:cNvPr id="19" name="Freeform 24"/>
          <p:cNvSpPr>
            <a:spLocks/>
          </p:cNvSpPr>
          <p:nvPr/>
        </p:nvSpPr>
        <p:spPr bwMode="auto">
          <a:xfrm>
            <a:off x="4777318" y="2633133"/>
            <a:ext cx="476249" cy="569384"/>
          </a:xfrm>
          <a:custGeom>
            <a:avLst/>
            <a:gdLst>
              <a:gd name="T0" fmla="*/ 7327 w 65"/>
              <a:gd name="T1" fmla="*/ 350716 h 78"/>
              <a:gd name="T2" fmla="*/ 0 w 65"/>
              <a:gd name="T3" fmla="*/ 358022 h 78"/>
              <a:gd name="T4" fmla="*/ 87923 w 65"/>
              <a:gd name="T5" fmla="*/ 445701 h 78"/>
              <a:gd name="T6" fmla="*/ 190500 w 65"/>
              <a:gd name="T7" fmla="*/ 511460 h 78"/>
              <a:gd name="T8" fmla="*/ 468923 w 65"/>
              <a:gd name="T9" fmla="*/ 562606 h 78"/>
              <a:gd name="T10" fmla="*/ 476250 w 65"/>
              <a:gd name="T11" fmla="*/ 555300 h 78"/>
              <a:gd name="T12" fmla="*/ 476250 w 65"/>
              <a:gd name="T13" fmla="*/ 547993 h 78"/>
              <a:gd name="T14" fmla="*/ 476250 w 65"/>
              <a:gd name="T15" fmla="*/ 569913 h 78"/>
              <a:gd name="T16" fmla="*/ 476250 w 65"/>
              <a:gd name="T17" fmla="*/ 569913 h 78"/>
              <a:gd name="T18" fmla="*/ 468923 w 65"/>
              <a:gd name="T19" fmla="*/ 0 h 78"/>
              <a:gd name="T20" fmla="*/ 322385 w 65"/>
              <a:gd name="T21" fmla="*/ 0 h 78"/>
              <a:gd name="T22" fmla="*/ 322385 w 65"/>
              <a:gd name="T23" fmla="*/ 131518 h 78"/>
              <a:gd name="T24" fmla="*/ 124558 w 65"/>
              <a:gd name="T25" fmla="*/ 131518 h 78"/>
              <a:gd name="T26" fmla="*/ 0 w 65"/>
              <a:gd name="T27" fmla="*/ 131518 h 78"/>
              <a:gd name="T28" fmla="*/ 0 w 65"/>
              <a:gd name="T29" fmla="*/ 358022 h 78"/>
              <a:gd name="T30" fmla="*/ 0 w 65"/>
              <a:gd name="T31" fmla="*/ 358022 h 78"/>
              <a:gd name="T32" fmla="*/ 0 w 65"/>
              <a:gd name="T33" fmla="*/ 350716 h 78"/>
              <a:gd name="T34" fmla="*/ 7327 w 65"/>
              <a:gd name="T35" fmla="*/ 350716 h 7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65"/>
              <a:gd name="T55" fmla="*/ 0 h 78"/>
              <a:gd name="T56" fmla="*/ 65 w 65"/>
              <a:gd name="T57" fmla="*/ 78 h 7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65" h="78">
                <a:moveTo>
                  <a:pt x="1" y="48"/>
                </a:moveTo>
                <a:lnTo>
                  <a:pt x="0" y="49"/>
                </a:lnTo>
                <a:lnTo>
                  <a:pt x="12" y="61"/>
                </a:lnTo>
                <a:lnTo>
                  <a:pt x="26" y="70"/>
                </a:lnTo>
                <a:cubicBezTo>
                  <a:pt x="46" y="70"/>
                  <a:pt x="59" y="72"/>
                  <a:pt x="64" y="77"/>
                </a:cubicBezTo>
                <a:cubicBezTo>
                  <a:pt x="64" y="77"/>
                  <a:pt x="64" y="77"/>
                  <a:pt x="65" y="76"/>
                </a:cubicBezTo>
                <a:cubicBezTo>
                  <a:pt x="64" y="76"/>
                  <a:pt x="64" y="76"/>
                  <a:pt x="65" y="75"/>
                </a:cubicBezTo>
                <a:lnTo>
                  <a:pt x="65" y="78"/>
                </a:lnTo>
                <a:cubicBezTo>
                  <a:pt x="65" y="78"/>
                  <a:pt x="65" y="78"/>
                  <a:pt x="65" y="78"/>
                </a:cubicBezTo>
                <a:lnTo>
                  <a:pt x="64" y="0"/>
                </a:lnTo>
                <a:lnTo>
                  <a:pt x="44" y="0"/>
                </a:lnTo>
                <a:lnTo>
                  <a:pt x="44" y="18"/>
                </a:lnTo>
                <a:lnTo>
                  <a:pt x="17" y="18"/>
                </a:lnTo>
                <a:lnTo>
                  <a:pt x="0" y="18"/>
                </a:lnTo>
                <a:lnTo>
                  <a:pt x="0" y="49"/>
                </a:lnTo>
                <a:lnTo>
                  <a:pt x="0" y="48"/>
                </a:lnTo>
                <a:lnTo>
                  <a:pt x="1" y="4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pPr>
              <a:defRPr/>
            </a:pPr>
            <a:endParaRPr lang="es-AR"/>
          </a:p>
        </p:txBody>
      </p:sp>
      <p:sp>
        <p:nvSpPr>
          <p:cNvPr id="20" name="Freeform 25"/>
          <p:cNvSpPr>
            <a:spLocks/>
          </p:cNvSpPr>
          <p:nvPr/>
        </p:nvSpPr>
        <p:spPr bwMode="auto">
          <a:xfrm>
            <a:off x="4396317" y="2990852"/>
            <a:ext cx="937683" cy="577849"/>
          </a:xfrm>
          <a:custGeom>
            <a:avLst/>
            <a:gdLst>
              <a:gd name="T0" fmla="*/ 469106 w 128"/>
              <a:gd name="T1" fmla="*/ 87775 h 79"/>
              <a:gd name="T2" fmla="*/ 381149 w 128"/>
              <a:gd name="T3" fmla="*/ 0 h 79"/>
              <a:gd name="T4" fmla="*/ 381149 w 128"/>
              <a:gd name="T5" fmla="*/ 0 h 79"/>
              <a:gd name="T6" fmla="*/ 381149 w 128"/>
              <a:gd name="T7" fmla="*/ 182864 h 79"/>
              <a:gd name="T8" fmla="*/ 65968 w 128"/>
              <a:gd name="T9" fmla="*/ 475446 h 79"/>
              <a:gd name="T10" fmla="*/ 0 w 128"/>
              <a:gd name="T11" fmla="*/ 475446 h 79"/>
              <a:gd name="T12" fmla="*/ 7330 w 128"/>
              <a:gd name="T13" fmla="*/ 533963 h 79"/>
              <a:gd name="T14" fmla="*/ 14660 w 128"/>
              <a:gd name="T15" fmla="*/ 577850 h 79"/>
              <a:gd name="T16" fmla="*/ 842925 w 128"/>
              <a:gd name="T17" fmla="*/ 570535 h 79"/>
              <a:gd name="T18" fmla="*/ 835595 w 128"/>
              <a:gd name="T19" fmla="*/ 563221 h 79"/>
              <a:gd name="T20" fmla="*/ 835595 w 128"/>
              <a:gd name="T21" fmla="*/ 563221 h 79"/>
              <a:gd name="T22" fmla="*/ 828265 w 128"/>
              <a:gd name="T23" fmla="*/ 555906 h 79"/>
              <a:gd name="T24" fmla="*/ 718319 w 128"/>
              <a:gd name="T25" fmla="*/ 541277 h 79"/>
              <a:gd name="T26" fmla="*/ 718319 w 128"/>
              <a:gd name="T27" fmla="*/ 541277 h 79"/>
              <a:gd name="T28" fmla="*/ 710989 w 128"/>
              <a:gd name="T29" fmla="*/ 497390 h 79"/>
              <a:gd name="T30" fmla="*/ 718319 w 128"/>
              <a:gd name="T31" fmla="*/ 409615 h 79"/>
              <a:gd name="T32" fmla="*/ 938212 w 128"/>
              <a:gd name="T33" fmla="*/ 453503 h 79"/>
              <a:gd name="T34" fmla="*/ 857584 w 128"/>
              <a:gd name="T35" fmla="*/ 387672 h 79"/>
              <a:gd name="T36" fmla="*/ 857584 w 128"/>
              <a:gd name="T37" fmla="*/ 212122 h 79"/>
              <a:gd name="T38" fmla="*/ 857584 w 128"/>
              <a:gd name="T39" fmla="*/ 212122 h 79"/>
              <a:gd name="T40" fmla="*/ 857584 w 128"/>
              <a:gd name="T41" fmla="*/ 212122 h 79"/>
              <a:gd name="T42" fmla="*/ 850255 w 128"/>
              <a:gd name="T43" fmla="*/ 204808 h 79"/>
              <a:gd name="T44" fmla="*/ 850255 w 128"/>
              <a:gd name="T45" fmla="*/ 204808 h 79"/>
              <a:gd name="T46" fmla="*/ 571723 w 128"/>
              <a:gd name="T47" fmla="*/ 153606 h 79"/>
              <a:gd name="T48" fmla="*/ 469106 w 128"/>
              <a:gd name="T49" fmla="*/ 87775 h 79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28"/>
              <a:gd name="T76" fmla="*/ 0 h 79"/>
              <a:gd name="T77" fmla="*/ 128 w 128"/>
              <a:gd name="T78" fmla="*/ 79 h 79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28" h="79">
                <a:moveTo>
                  <a:pt x="64" y="12"/>
                </a:moveTo>
                <a:lnTo>
                  <a:pt x="52" y="0"/>
                </a:lnTo>
                <a:lnTo>
                  <a:pt x="52" y="25"/>
                </a:lnTo>
                <a:lnTo>
                  <a:pt x="9" y="65"/>
                </a:lnTo>
                <a:lnTo>
                  <a:pt x="0" y="65"/>
                </a:lnTo>
                <a:lnTo>
                  <a:pt x="1" y="73"/>
                </a:lnTo>
                <a:lnTo>
                  <a:pt x="2" y="79"/>
                </a:lnTo>
                <a:lnTo>
                  <a:pt x="115" y="78"/>
                </a:lnTo>
                <a:cubicBezTo>
                  <a:pt x="115" y="78"/>
                  <a:pt x="115" y="78"/>
                  <a:pt x="114" y="77"/>
                </a:cubicBezTo>
                <a:cubicBezTo>
                  <a:pt x="114" y="77"/>
                  <a:pt x="113" y="77"/>
                  <a:pt x="113" y="76"/>
                </a:cubicBezTo>
                <a:cubicBezTo>
                  <a:pt x="105" y="77"/>
                  <a:pt x="100" y="77"/>
                  <a:pt x="98" y="74"/>
                </a:cubicBezTo>
                <a:cubicBezTo>
                  <a:pt x="98" y="74"/>
                  <a:pt x="98" y="74"/>
                  <a:pt x="98" y="74"/>
                </a:cubicBezTo>
                <a:cubicBezTo>
                  <a:pt x="96" y="73"/>
                  <a:pt x="96" y="71"/>
                  <a:pt x="97" y="68"/>
                </a:cubicBezTo>
                <a:cubicBezTo>
                  <a:pt x="96" y="62"/>
                  <a:pt x="96" y="58"/>
                  <a:pt x="98" y="56"/>
                </a:cubicBezTo>
                <a:cubicBezTo>
                  <a:pt x="109" y="63"/>
                  <a:pt x="119" y="64"/>
                  <a:pt x="128" y="62"/>
                </a:cubicBezTo>
                <a:lnTo>
                  <a:pt x="117" y="53"/>
                </a:lnTo>
                <a:lnTo>
                  <a:pt x="117" y="29"/>
                </a:lnTo>
                <a:cubicBezTo>
                  <a:pt x="117" y="29"/>
                  <a:pt x="117" y="29"/>
                  <a:pt x="117" y="29"/>
                </a:cubicBezTo>
                <a:lnTo>
                  <a:pt x="116" y="28"/>
                </a:lnTo>
                <a:cubicBezTo>
                  <a:pt x="116" y="28"/>
                  <a:pt x="116" y="28"/>
                  <a:pt x="116" y="28"/>
                </a:cubicBezTo>
                <a:cubicBezTo>
                  <a:pt x="111" y="23"/>
                  <a:pt x="98" y="21"/>
                  <a:pt x="78" y="21"/>
                </a:cubicBezTo>
                <a:lnTo>
                  <a:pt x="64" y="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pPr>
              <a:defRPr/>
            </a:pPr>
            <a:endParaRPr lang="es-AR"/>
          </a:p>
        </p:txBody>
      </p:sp>
      <p:sp>
        <p:nvSpPr>
          <p:cNvPr id="21" name="Freeform 26"/>
          <p:cNvSpPr>
            <a:spLocks/>
          </p:cNvSpPr>
          <p:nvPr/>
        </p:nvSpPr>
        <p:spPr bwMode="auto">
          <a:xfrm>
            <a:off x="4375152" y="3562351"/>
            <a:ext cx="908049" cy="541867"/>
          </a:xfrm>
          <a:custGeom>
            <a:avLst/>
            <a:gdLst>
              <a:gd name="T0" fmla="*/ 36615 w 124"/>
              <a:gd name="T1" fmla="*/ 7337 h 74"/>
              <a:gd name="T2" fmla="*/ 36615 w 124"/>
              <a:gd name="T3" fmla="*/ 7337 h 74"/>
              <a:gd name="T4" fmla="*/ 29292 w 124"/>
              <a:gd name="T5" fmla="*/ 51358 h 74"/>
              <a:gd name="T6" fmla="*/ 14646 w 124"/>
              <a:gd name="T7" fmla="*/ 154073 h 74"/>
              <a:gd name="T8" fmla="*/ 14646 w 124"/>
              <a:gd name="T9" fmla="*/ 154073 h 74"/>
              <a:gd name="T10" fmla="*/ 29292 w 124"/>
              <a:gd name="T11" fmla="*/ 168747 h 74"/>
              <a:gd name="T12" fmla="*/ 73230 w 124"/>
              <a:gd name="T13" fmla="*/ 242115 h 74"/>
              <a:gd name="T14" fmla="*/ 87876 w 124"/>
              <a:gd name="T15" fmla="*/ 293473 h 74"/>
              <a:gd name="T16" fmla="*/ 80553 w 124"/>
              <a:gd name="T17" fmla="*/ 300810 h 74"/>
              <a:gd name="T18" fmla="*/ 65907 w 124"/>
              <a:gd name="T19" fmla="*/ 381515 h 74"/>
              <a:gd name="T20" fmla="*/ 80553 w 124"/>
              <a:gd name="T21" fmla="*/ 403525 h 74"/>
              <a:gd name="T22" fmla="*/ 80553 w 124"/>
              <a:gd name="T23" fmla="*/ 403525 h 74"/>
              <a:gd name="T24" fmla="*/ 102522 w 124"/>
              <a:gd name="T25" fmla="*/ 418199 h 74"/>
              <a:gd name="T26" fmla="*/ 124491 w 124"/>
              <a:gd name="T27" fmla="*/ 432873 h 74"/>
              <a:gd name="T28" fmla="*/ 131814 w 124"/>
              <a:gd name="T29" fmla="*/ 454883 h 74"/>
              <a:gd name="T30" fmla="*/ 109845 w 124"/>
              <a:gd name="T31" fmla="*/ 498904 h 74"/>
              <a:gd name="T32" fmla="*/ 87876 w 124"/>
              <a:gd name="T33" fmla="*/ 535588 h 74"/>
              <a:gd name="T34" fmla="*/ 512609 w 124"/>
              <a:gd name="T35" fmla="*/ 542925 h 74"/>
              <a:gd name="T36" fmla="*/ 512609 w 124"/>
              <a:gd name="T37" fmla="*/ 491567 h 74"/>
              <a:gd name="T38" fmla="*/ 659069 w 124"/>
              <a:gd name="T39" fmla="*/ 396189 h 74"/>
              <a:gd name="T40" fmla="*/ 703006 w 124"/>
              <a:gd name="T41" fmla="*/ 337494 h 74"/>
              <a:gd name="T42" fmla="*/ 739621 w 124"/>
              <a:gd name="T43" fmla="*/ 322820 h 74"/>
              <a:gd name="T44" fmla="*/ 739621 w 124"/>
              <a:gd name="T45" fmla="*/ 249452 h 74"/>
              <a:gd name="T46" fmla="*/ 754267 w 124"/>
              <a:gd name="T47" fmla="*/ 132063 h 74"/>
              <a:gd name="T48" fmla="*/ 842143 w 124"/>
              <a:gd name="T49" fmla="*/ 102716 h 74"/>
              <a:gd name="T50" fmla="*/ 864112 w 124"/>
              <a:gd name="T51" fmla="*/ 7337 h 74"/>
              <a:gd name="T52" fmla="*/ 864112 w 124"/>
              <a:gd name="T53" fmla="*/ 0 h 74"/>
              <a:gd name="T54" fmla="*/ 864112 w 124"/>
              <a:gd name="T55" fmla="*/ 0 h 74"/>
              <a:gd name="T56" fmla="*/ 36615 w 124"/>
              <a:gd name="T57" fmla="*/ 7337 h 7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24"/>
              <a:gd name="T88" fmla="*/ 0 h 74"/>
              <a:gd name="T89" fmla="*/ 124 w 124"/>
              <a:gd name="T90" fmla="*/ 74 h 74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24" h="74">
                <a:moveTo>
                  <a:pt x="5" y="1"/>
                </a:moveTo>
                <a:lnTo>
                  <a:pt x="5" y="1"/>
                </a:lnTo>
                <a:cubicBezTo>
                  <a:pt x="5" y="3"/>
                  <a:pt x="5" y="5"/>
                  <a:pt x="4" y="7"/>
                </a:cubicBezTo>
                <a:cubicBezTo>
                  <a:pt x="0" y="12"/>
                  <a:pt x="0" y="17"/>
                  <a:pt x="2" y="21"/>
                </a:cubicBezTo>
                <a:cubicBezTo>
                  <a:pt x="3" y="22"/>
                  <a:pt x="3" y="23"/>
                  <a:pt x="4" y="23"/>
                </a:cubicBezTo>
                <a:cubicBezTo>
                  <a:pt x="7" y="27"/>
                  <a:pt x="9" y="30"/>
                  <a:pt x="10" y="33"/>
                </a:cubicBezTo>
                <a:cubicBezTo>
                  <a:pt x="11" y="35"/>
                  <a:pt x="12" y="38"/>
                  <a:pt x="12" y="40"/>
                </a:cubicBezTo>
                <a:lnTo>
                  <a:pt x="11" y="41"/>
                </a:lnTo>
                <a:cubicBezTo>
                  <a:pt x="10" y="46"/>
                  <a:pt x="9" y="50"/>
                  <a:pt x="9" y="52"/>
                </a:cubicBezTo>
                <a:cubicBezTo>
                  <a:pt x="10" y="53"/>
                  <a:pt x="10" y="54"/>
                  <a:pt x="11" y="55"/>
                </a:cubicBezTo>
                <a:cubicBezTo>
                  <a:pt x="11" y="55"/>
                  <a:pt x="11" y="55"/>
                  <a:pt x="11" y="55"/>
                </a:cubicBezTo>
                <a:cubicBezTo>
                  <a:pt x="12" y="56"/>
                  <a:pt x="13" y="56"/>
                  <a:pt x="14" y="57"/>
                </a:cubicBezTo>
                <a:cubicBezTo>
                  <a:pt x="15" y="58"/>
                  <a:pt x="16" y="58"/>
                  <a:pt x="17" y="59"/>
                </a:cubicBezTo>
                <a:cubicBezTo>
                  <a:pt x="18" y="60"/>
                  <a:pt x="19" y="61"/>
                  <a:pt x="18" y="62"/>
                </a:cubicBezTo>
                <a:cubicBezTo>
                  <a:pt x="18" y="64"/>
                  <a:pt x="17" y="65"/>
                  <a:pt x="15" y="68"/>
                </a:cubicBezTo>
                <a:cubicBezTo>
                  <a:pt x="13" y="70"/>
                  <a:pt x="12" y="72"/>
                  <a:pt x="12" y="73"/>
                </a:cubicBezTo>
                <a:lnTo>
                  <a:pt x="70" y="74"/>
                </a:lnTo>
                <a:cubicBezTo>
                  <a:pt x="70" y="71"/>
                  <a:pt x="70" y="69"/>
                  <a:pt x="70" y="67"/>
                </a:cubicBezTo>
                <a:cubicBezTo>
                  <a:pt x="73" y="56"/>
                  <a:pt x="80" y="52"/>
                  <a:pt x="90" y="54"/>
                </a:cubicBezTo>
                <a:cubicBezTo>
                  <a:pt x="95" y="56"/>
                  <a:pt x="97" y="53"/>
                  <a:pt x="96" y="46"/>
                </a:cubicBezTo>
                <a:cubicBezTo>
                  <a:pt x="97" y="41"/>
                  <a:pt x="98" y="41"/>
                  <a:pt x="101" y="44"/>
                </a:cubicBezTo>
                <a:cubicBezTo>
                  <a:pt x="104" y="41"/>
                  <a:pt x="104" y="37"/>
                  <a:pt x="101" y="34"/>
                </a:cubicBezTo>
                <a:cubicBezTo>
                  <a:pt x="96" y="28"/>
                  <a:pt x="97" y="22"/>
                  <a:pt x="103" y="18"/>
                </a:cubicBezTo>
                <a:lnTo>
                  <a:pt x="115" y="14"/>
                </a:lnTo>
                <a:cubicBezTo>
                  <a:pt x="123" y="10"/>
                  <a:pt x="124" y="6"/>
                  <a:pt x="118" y="1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0"/>
                  <a:pt x="118" y="0"/>
                  <a:pt x="118" y="0"/>
                </a:cubicBezTo>
                <a:lnTo>
                  <a:pt x="5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pPr>
              <a:defRPr/>
            </a:pPr>
            <a:endParaRPr lang="es-AR"/>
          </a:p>
        </p:txBody>
      </p:sp>
      <p:sp>
        <p:nvSpPr>
          <p:cNvPr id="22" name="Freeform 27"/>
          <p:cNvSpPr>
            <a:spLocks/>
          </p:cNvSpPr>
          <p:nvPr/>
        </p:nvSpPr>
        <p:spPr bwMode="auto">
          <a:xfrm>
            <a:off x="5245101" y="2413000"/>
            <a:ext cx="785284" cy="1032933"/>
          </a:xfrm>
          <a:custGeom>
            <a:avLst/>
            <a:gdLst>
              <a:gd name="T0" fmla="*/ 586336 w 107"/>
              <a:gd name="T1" fmla="*/ 197897 h 141"/>
              <a:gd name="T2" fmla="*/ 579007 w 107"/>
              <a:gd name="T3" fmla="*/ 109943 h 141"/>
              <a:gd name="T4" fmla="*/ 388448 w 107"/>
              <a:gd name="T5" fmla="*/ 0 h 141"/>
              <a:gd name="T6" fmla="*/ 307827 w 107"/>
              <a:gd name="T7" fmla="*/ 29318 h 141"/>
              <a:gd name="T8" fmla="*/ 219876 w 107"/>
              <a:gd name="T9" fmla="*/ 139261 h 141"/>
              <a:gd name="T10" fmla="*/ 73292 w 107"/>
              <a:gd name="T11" fmla="*/ 139261 h 141"/>
              <a:gd name="T12" fmla="*/ 0 w 107"/>
              <a:gd name="T13" fmla="*/ 139261 h 141"/>
              <a:gd name="T14" fmla="*/ 0 w 107"/>
              <a:gd name="T15" fmla="*/ 219886 h 141"/>
              <a:gd name="T16" fmla="*/ 7329 w 107"/>
              <a:gd name="T17" fmla="*/ 791588 h 141"/>
              <a:gd name="T18" fmla="*/ 7329 w 107"/>
              <a:gd name="T19" fmla="*/ 967496 h 141"/>
              <a:gd name="T20" fmla="*/ 87950 w 107"/>
              <a:gd name="T21" fmla="*/ 1033462 h 141"/>
              <a:gd name="T22" fmla="*/ 124596 w 107"/>
              <a:gd name="T23" fmla="*/ 1011473 h 141"/>
              <a:gd name="T24" fmla="*/ 139255 w 107"/>
              <a:gd name="T25" fmla="*/ 930849 h 141"/>
              <a:gd name="T26" fmla="*/ 139255 w 107"/>
              <a:gd name="T27" fmla="*/ 842895 h 141"/>
              <a:gd name="T28" fmla="*/ 153913 w 107"/>
              <a:gd name="T29" fmla="*/ 762270 h 141"/>
              <a:gd name="T30" fmla="*/ 674287 w 107"/>
              <a:gd name="T31" fmla="*/ 630339 h 141"/>
              <a:gd name="T32" fmla="*/ 754908 w 107"/>
              <a:gd name="T33" fmla="*/ 395794 h 141"/>
              <a:gd name="T34" fmla="*/ 747579 w 107"/>
              <a:gd name="T35" fmla="*/ 388464 h 141"/>
              <a:gd name="T36" fmla="*/ 696275 w 107"/>
              <a:gd name="T37" fmla="*/ 366476 h 141"/>
              <a:gd name="T38" fmla="*/ 696275 w 107"/>
              <a:gd name="T39" fmla="*/ 366476 h 141"/>
              <a:gd name="T40" fmla="*/ 688945 w 107"/>
              <a:gd name="T41" fmla="*/ 366476 h 141"/>
              <a:gd name="T42" fmla="*/ 674287 w 107"/>
              <a:gd name="T43" fmla="*/ 285851 h 141"/>
              <a:gd name="T44" fmla="*/ 674287 w 107"/>
              <a:gd name="T45" fmla="*/ 285851 h 141"/>
              <a:gd name="T46" fmla="*/ 644970 w 107"/>
              <a:gd name="T47" fmla="*/ 263863 h 141"/>
              <a:gd name="T48" fmla="*/ 586336 w 107"/>
              <a:gd name="T49" fmla="*/ 197897 h 14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07"/>
              <a:gd name="T76" fmla="*/ 0 h 141"/>
              <a:gd name="T77" fmla="*/ 107 w 107"/>
              <a:gd name="T78" fmla="*/ 141 h 14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07" h="141">
                <a:moveTo>
                  <a:pt x="80" y="27"/>
                </a:moveTo>
                <a:lnTo>
                  <a:pt x="79" y="15"/>
                </a:lnTo>
                <a:cubicBezTo>
                  <a:pt x="68" y="11"/>
                  <a:pt x="59" y="6"/>
                  <a:pt x="53" y="0"/>
                </a:cubicBezTo>
                <a:cubicBezTo>
                  <a:pt x="50" y="7"/>
                  <a:pt x="46" y="8"/>
                  <a:pt x="42" y="4"/>
                </a:cubicBezTo>
                <a:cubicBezTo>
                  <a:pt x="38" y="6"/>
                  <a:pt x="34" y="10"/>
                  <a:pt x="30" y="19"/>
                </a:cubicBezTo>
                <a:lnTo>
                  <a:pt x="10" y="19"/>
                </a:lnTo>
                <a:lnTo>
                  <a:pt x="0" y="19"/>
                </a:lnTo>
                <a:lnTo>
                  <a:pt x="0" y="30"/>
                </a:lnTo>
                <a:lnTo>
                  <a:pt x="1" y="108"/>
                </a:lnTo>
                <a:lnTo>
                  <a:pt x="1" y="132"/>
                </a:lnTo>
                <a:lnTo>
                  <a:pt x="12" y="141"/>
                </a:lnTo>
                <a:cubicBezTo>
                  <a:pt x="13" y="140"/>
                  <a:pt x="15" y="139"/>
                  <a:pt x="17" y="138"/>
                </a:cubicBezTo>
                <a:cubicBezTo>
                  <a:pt x="21" y="136"/>
                  <a:pt x="22" y="132"/>
                  <a:pt x="19" y="127"/>
                </a:cubicBezTo>
                <a:cubicBezTo>
                  <a:pt x="17" y="123"/>
                  <a:pt x="17" y="119"/>
                  <a:pt x="19" y="115"/>
                </a:cubicBezTo>
                <a:lnTo>
                  <a:pt x="21" y="104"/>
                </a:lnTo>
                <a:cubicBezTo>
                  <a:pt x="52" y="111"/>
                  <a:pt x="76" y="105"/>
                  <a:pt x="92" y="86"/>
                </a:cubicBezTo>
                <a:cubicBezTo>
                  <a:pt x="104" y="70"/>
                  <a:pt x="107" y="59"/>
                  <a:pt x="103" y="54"/>
                </a:cubicBezTo>
                <a:cubicBezTo>
                  <a:pt x="103" y="53"/>
                  <a:pt x="103" y="53"/>
                  <a:pt x="102" y="53"/>
                </a:cubicBezTo>
                <a:cubicBezTo>
                  <a:pt x="100" y="51"/>
                  <a:pt x="98" y="50"/>
                  <a:pt x="95" y="50"/>
                </a:cubicBezTo>
                <a:cubicBezTo>
                  <a:pt x="94" y="50"/>
                  <a:pt x="94" y="50"/>
                  <a:pt x="94" y="50"/>
                </a:cubicBezTo>
                <a:lnTo>
                  <a:pt x="92" y="39"/>
                </a:lnTo>
                <a:cubicBezTo>
                  <a:pt x="90" y="38"/>
                  <a:pt x="89" y="37"/>
                  <a:pt x="88" y="36"/>
                </a:cubicBezTo>
                <a:cubicBezTo>
                  <a:pt x="85" y="34"/>
                  <a:pt x="83" y="31"/>
                  <a:pt x="80" y="2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pPr>
              <a:defRPr/>
            </a:pPr>
            <a:endParaRPr lang="es-AR"/>
          </a:p>
        </p:txBody>
      </p:sp>
      <p:sp>
        <p:nvSpPr>
          <p:cNvPr id="23" name="Freeform 28"/>
          <p:cNvSpPr>
            <a:spLocks/>
          </p:cNvSpPr>
          <p:nvPr/>
        </p:nvSpPr>
        <p:spPr bwMode="auto">
          <a:xfrm>
            <a:off x="4375151" y="4095751"/>
            <a:ext cx="696383" cy="880533"/>
          </a:xfrm>
          <a:custGeom>
            <a:avLst/>
            <a:gdLst>
              <a:gd name="T0" fmla="*/ 660232 w 95"/>
              <a:gd name="T1" fmla="*/ 271171 h 120"/>
              <a:gd name="T2" fmla="*/ 689576 w 95"/>
              <a:gd name="T3" fmla="*/ 227198 h 120"/>
              <a:gd name="T4" fmla="*/ 682240 w 95"/>
              <a:gd name="T5" fmla="*/ 131921 h 120"/>
              <a:gd name="T6" fmla="*/ 674904 w 95"/>
              <a:gd name="T7" fmla="*/ 87948 h 120"/>
              <a:gd name="T8" fmla="*/ 652897 w 95"/>
              <a:gd name="T9" fmla="*/ 80619 h 120"/>
              <a:gd name="T10" fmla="*/ 586873 w 95"/>
              <a:gd name="T11" fmla="*/ 80619 h 120"/>
              <a:gd name="T12" fmla="*/ 535522 w 95"/>
              <a:gd name="T13" fmla="*/ 51303 h 120"/>
              <a:gd name="T14" fmla="*/ 528186 w 95"/>
              <a:gd name="T15" fmla="*/ 36645 h 120"/>
              <a:gd name="T16" fmla="*/ 513514 w 95"/>
              <a:gd name="T17" fmla="*/ 7329 h 120"/>
              <a:gd name="T18" fmla="*/ 88031 w 95"/>
              <a:gd name="T19" fmla="*/ 0 h 120"/>
              <a:gd name="T20" fmla="*/ 88031 w 95"/>
              <a:gd name="T21" fmla="*/ 0 h 120"/>
              <a:gd name="T22" fmla="*/ 95367 w 95"/>
              <a:gd name="T23" fmla="*/ 36645 h 120"/>
              <a:gd name="T24" fmla="*/ 102703 w 95"/>
              <a:gd name="T25" fmla="*/ 43974 h 120"/>
              <a:gd name="T26" fmla="*/ 102703 w 95"/>
              <a:gd name="T27" fmla="*/ 43974 h 120"/>
              <a:gd name="T28" fmla="*/ 102703 w 95"/>
              <a:gd name="T29" fmla="*/ 43974 h 120"/>
              <a:gd name="T30" fmla="*/ 117375 w 95"/>
              <a:gd name="T31" fmla="*/ 58632 h 120"/>
              <a:gd name="T32" fmla="*/ 80695 w 95"/>
              <a:gd name="T33" fmla="*/ 153908 h 120"/>
              <a:gd name="T34" fmla="*/ 58687 w 95"/>
              <a:gd name="T35" fmla="*/ 271171 h 120"/>
              <a:gd name="T36" fmla="*/ 66023 w 95"/>
              <a:gd name="T37" fmla="*/ 278500 h 120"/>
              <a:gd name="T38" fmla="*/ 58687 w 95"/>
              <a:gd name="T39" fmla="*/ 388435 h 120"/>
              <a:gd name="T40" fmla="*/ 0 w 95"/>
              <a:gd name="T41" fmla="*/ 476382 h 120"/>
              <a:gd name="T42" fmla="*/ 7336 w 95"/>
              <a:gd name="T43" fmla="*/ 615633 h 120"/>
              <a:gd name="T44" fmla="*/ 22008 w 95"/>
              <a:gd name="T45" fmla="*/ 659606 h 120"/>
              <a:gd name="T46" fmla="*/ 73359 w 95"/>
              <a:gd name="T47" fmla="*/ 681593 h 120"/>
              <a:gd name="T48" fmla="*/ 102703 w 95"/>
              <a:gd name="T49" fmla="*/ 681593 h 120"/>
              <a:gd name="T50" fmla="*/ 117375 w 95"/>
              <a:gd name="T51" fmla="*/ 688922 h 120"/>
              <a:gd name="T52" fmla="*/ 124711 w 95"/>
              <a:gd name="T53" fmla="*/ 718238 h 120"/>
              <a:gd name="T54" fmla="*/ 146718 w 95"/>
              <a:gd name="T55" fmla="*/ 791528 h 120"/>
              <a:gd name="T56" fmla="*/ 198070 w 95"/>
              <a:gd name="T57" fmla="*/ 806185 h 120"/>
              <a:gd name="T58" fmla="*/ 410811 w 95"/>
              <a:gd name="T59" fmla="*/ 806185 h 120"/>
              <a:gd name="T60" fmla="*/ 440155 w 95"/>
              <a:gd name="T61" fmla="*/ 820843 h 120"/>
              <a:gd name="T62" fmla="*/ 462163 w 95"/>
              <a:gd name="T63" fmla="*/ 879475 h 120"/>
              <a:gd name="T64" fmla="*/ 462163 w 95"/>
              <a:gd name="T65" fmla="*/ 879475 h 120"/>
              <a:gd name="T66" fmla="*/ 462163 w 95"/>
              <a:gd name="T67" fmla="*/ 879475 h 120"/>
              <a:gd name="T68" fmla="*/ 513514 w 95"/>
              <a:gd name="T69" fmla="*/ 879475 h 120"/>
              <a:gd name="T70" fmla="*/ 513514 w 95"/>
              <a:gd name="T71" fmla="*/ 879475 h 120"/>
              <a:gd name="T72" fmla="*/ 513514 w 95"/>
              <a:gd name="T73" fmla="*/ 872146 h 120"/>
              <a:gd name="T74" fmla="*/ 520850 w 95"/>
              <a:gd name="T75" fmla="*/ 872146 h 120"/>
              <a:gd name="T76" fmla="*/ 535522 w 95"/>
              <a:gd name="T77" fmla="*/ 850159 h 120"/>
              <a:gd name="T78" fmla="*/ 528186 w 95"/>
              <a:gd name="T79" fmla="*/ 828172 h 120"/>
              <a:gd name="T80" fmla="*/ 528186 w 95"/>
              <a:gd name="T81" fmla="*/ 828172 h 120"/>
              <a:gd name="T82" fmla="*/ 520850 w 95"/>
              <a:gd name="T83" fmla="*/ 820843 h 120"/>
              <a:gd name="T84" fmla="*/ 520850 w 95"/>
              <a:gd name="T85" fmla="*/ 820843 h 120"/>
              <a:gd name="T86" fmla="*/ 440155 w 95"/>
              <a:gd name="T87" fmla="*/ 710909 h 120"/>
              <a:gd name="T88" fmla="*/ 454827 w 95"/>
              <a:gd name="T89" fmla="*/ 542343 h 120"/>
              <a:gd name="T90" fmla="*/ 528186 w 95"/>
              <a:gd name="T91" fmla="*/ 454395 h 120"/>
              <a:gd name="T92" fmla="*/ 528186 w 95"/>
              <a:gd name="T93" fmla="*/ 373777 h 120"/>
              <a:gd name="T94" fmla="*/ 638225 w 95"/>
              <a:gd name="T95" fmla="*/ 278500 h 120"/>
              <a:gd name="T96" fmla="*/ 660232 w 95"/>
              <a:gd name="T97" fmla="*/ 271171 h 12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95"/>
              <a:gd name="T148" fmla="*/ 0 h 120"/>
              <a:gd name="T149" fmla="*/ 95 w 95"/>
              <a:gd name="T150" fmla="*/ 120 h 120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95" h="120">
                <a:moveTo>
                  <a:pt x="90" y="37"/>
                </a:moveTo>
                <a:lnTo>
                  <a:pt x="94" y="31"/>
                </a:lnTo>
                <a:cubicBezTo>
                  <a:pt x="95" y="28"/>
                  <a:pt x="94" y="24"/>
                  <a:pt x="93" y="18"/>
                </a:cubicBezTo>
                <a:cubicBezTo>
                  <a:pt x="94" y="15"/>
                  <a:pt x="93" y="13"/>
                  <a:pt x="92" y="12"/>
                </a:cubicBezTo>
                <a:cubicBezTo>
                  <a:pt x="92" y="11"/>
                  <a:pt x="91" y="11"/>
                  <a:pt x="89" y="11"/>
                </a:cubicBezTo>
                <a:lnTo>
                  <a:pt x="80" y="11"/>
                </a:lnTo>
                <a:cubicBezTo>
                  <a:pt x="77" y="10"/>
                  <a:pt x="75" y="8"/>
                  <a:pt x="73" y="7"/>
                </a:cubicBezTo>
                <a:lnTo>
                  <a:pt x="72" y="5"/>
                </a:lnTo>
                <a:cubicBezTo>
                  <a:pt x="71" y="4"/>
                  <a:pt x="70" y="2"/>
                  <a:pt x="70" y="1"/>
                </a:cubicBezTo>
                <a:lnTo>
                  <a:pt x="12" y="0"/>
                </a:lnTo>
                <a:cubicBezTo>
                  <a:pt x="12" y="0"/>
                  <a:pt x="12" y="0"/>
                  <a:pt x="12" y="0"/>
                </a:cubicBezTo>
                <a:cubicBezTo>
                  <a:pt x="11" y="2"/>
                  <a:pt x="11" y="4"/>
                  <a:pt x="13" y="5"/>
                </a:cubicBezTo>
                <a:cubicBezTo>
                  <a:pt x="13" y="5"/>
                  <a:pt x="14" y="6"/>
                  <a:pt x="14" y="6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6"/>
                  <a:pt x="14" y="6"/>
                </a:cubicBezTo>
                <a:lnTo>
                  <a:pt x="16" y="8"/>
                </a:lnTo>
                <a:cubicBezTo>
                  <a:pt x="19" y="13"/>
                  <a:pt x="18" y="17"/>
                  <a:pt x="11" y="21"/>
                </a:cubicBezTo>
                <a:cubicBezTo>
                  <a:pt x="6" y="26"/>
                  <a:pt x="6" y="31"/>
                  <a:pt x="8" y="37"/>
                </a:cubicBezTo>
                <a:cubicBezTo>
                  <a:pt x="9" y="37"/>
                  <a:pt x="9" y="37"/>
                  <a:pt x="9" y="38"/>
                </a:cubicBezTo>
                <a:cubicBezTo>
                  <a:pt x="12" y="43"/>
                  <a:pt x="12" y="47"/>
                  <a:pt x="8" y="53"/>
                </a:cubicBezTo>
                <a:cubicBezTo>
                  <a:pt x="2" y="56"/>
                  <a:pt x="0" y="60"/>
                  <a:pt x="0" y="65"/>
                </a:cubicBezTo>
                <a:lnTo>
                  <a:pt x="1" y="84"/>
                </a:lnTo>
                <a:cubicBezTo>
                  <a:pt x="1" y="87"/>
                  <a:pt x="2" y="88"/>
                  <a:pt x="3" y="90"/>
                </a:cubicBezTo>
                <a:cubicBezTo>
                  <a:pt x="5" y="91"/>
                  <a:pt x="7" y="92"/>
                  <a:pt x="10" y="93"/>
                </a:cubicBezTo>
                <a:cubicBezTo>
                  <a:pt x="12" y="93"/>
                  <a:pt x="14" y="93"/>
                  <a:pt x="14" y="93"/>
                </a:cubicBezTo>
                <a:cubicBezTo>
                  <a:pt x="15" y="94"/>
                  <a:pt x="16" y="94"/>
                  <a:pt x="16" y="94"/>
                </a:cubicBezTo>
                <a:cubicBezTo>
                  <a:pt x="17" y="95"/>
                  <a:pt x="17" y="96"/>
                  <a:pt x="17" y="98"/>
                </a:cubicBezTo>
                <a:cubicBezTo>
                  <a:pt x="17" y="103"/>
                  <a:pt x="18" y="106"/>
                  <a:pt x="20" y="108"/>
                </a:cubicBezTo>
                <a:cubicBezTo>
                  <a:pt x="22" y="110"/>
                  <a:pt x="24" y="110"/>
                  <a:pt x="27" y="110"/>
                </a:cubicBezTo>
                <a:lnTo>
                  <a:pt x="56" y="110"/>
                </a:lnTo>
                <a:cubicBezTo>
                  <a:pt x="57" y="110"/>
                  <a:pt x="59" y="111"/>
                  <a:pt x="60" y="112"/>
                </a:cubicBezTo>
                <a:cubicBezTo>
                  <a:pt x="61" y="113"/>
                  <a:pt x="62" y="116"/>
                  <a:pt x="63" y="120"/>
                </a:cubicBezTo>
                <a:lnTo>
                  <a:pt x="70" y="120"/>
                </a:lnTo>
                <a:cubicBezTo>
                  <a:pt x="70" y="120"/>
                  <a:pt x="70" y="120"/>
                  <a:pt x="70" y="120"/>
                </a:cubicBezTo>
                <a:cubicBezTo>
                  <a:pt x="70" y="120"/>
                  <a:pt x="70" y="119"/>
                  <a:pt x="70" y="119"/>
                </a:cubicBezTo>
                <a:cubicBezTo>
                  <a:pt x="70" y="119"/>
                  <a:pt x="71" y="119"/>
                  <a:pt x="71" y="119"/>
                </a:cubicBezTo>
                <a:cubicBezTo>
                  <a:pt x="72" y="117"/>
                  <a:pt x="73" y="116"/>
                  <a:pt x="73" y="116"/>
                </a:cubicBezTo>
                <a:cubicBezTo>
                  <a:pt x="73" y="115"/>
                  <a:pt x="73" y="114"/>
                  <a:pt x="72" y="113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2" y="113"/>
                  <a:pt x="72" y="113"/>
                  <a:pt x="71" y="112"/>
                </a:cubicBezTo>
                <a:lnTo>
                  <a:pt x="60" y="97"/>
                </a:lnTo>
                <a:cubicBezTo>
                  <a:pt x="55" y="89"/>
                  <a:pt x="55" y="81"/>
                  <a:pt x="62" y="74"/>
                </a:cubicBezTo>
                <a:cubicBezTo>
                  <a:pt x="71" y="70"/>
                  <a:pt x="75" y="66"/>
                  <a:pt x="72" y="62"/>
                </a:cubicBezTo>
                <a:lnTo>
                  <a:pt x="72" y="51"/>
                </a:lnTo>
                <a:cubicBezTo>
                  <a:pt x="77" y="43"/>
                  <a:pt x="82" y="38"/>
                  <a:pt x="87" y="38"/>
                </a:cubicBezTo>
                <a:cubicBezTo>
                  <a:pt x="88" y="38"/>
                  <a:pt x="89" y="37"/>
                  <a:pt x="90" y="3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pPr>
              <a:defRPr/>
            </a:pPr>
            <a:endParaRPr lang="es-AR"/>
          </a:p>
        </p:txBody>
      </p:sp>
      <p:sp>
        <p:nvSpPr>
          <p:cNvPr id="24" name="Freeform 29"/>
          <p:cNvSpPr>
            <a:spLocks/>
          </p:cNvSpPr>
          <p:nvPr/>
        </p:nvSpPr>
        <p:spPr bwMode="auto">
          <a:xfrm>
            <a:off x="4828117" y="5041900"/>
            <a:ext cx="455083" cy="306917"/>
          </a:xfrm>
          <a:custGeom>
            <a:avLst/>
            <a:gdLst>
              <a:gd name="T0" fmla="*/ 402764 w 62"/>
              <a:gd name="T1" fmla="*/ 212649 h 42"/>
              <a:gd name="T2" fmla="*/ 336857 w 62"/>
              <a:gd name="T3" fmla="*/ 212649 h 42"/>
              <a:gd name="T4" fmla="*/ 336857 w 62"/>
              <a:gd name="T5" fmla="*/ 212649 h 42"/>
              <a:gd name="T6" fmla="*/ 336857 w 62"/>
              <a:gd name="T7" fmla="*/ 212649 h 42"/>
              <a:gd name="T8" fmla="*/ 329534 w 62"/>
              <a:gd name="T9" fmla="*/ 212649 h 42"/>
              <a:gd name="T10" fmla="*/ 322211 w 62"/>
              <a:gd name="T11" fmla="*/ 212649 h 42"/>
              <a:gd name="T12" fmla="*/ 263627 w 62"/>
              <a:gd name="T13" fmla="*/ 197984 h 42"/>
              <a:gd name="T14" fmla="*/ 234335 w 62"/>
              <a:gd name="T15" fmla="*/ 190651 h 42"/>
              <a:gd name="T16" fmla="*/ 219690 w 62"/>
              <a:gd name="T17" fmla="*/ 183318 h 42"/>
              <a:gd name="T18" fmla="*/ 117168 w 62"/>
              <a:gd name="T19" fmla="*/ 131989 h 42"/>
              <a:gd name="T20" fmla="*/ 109845 w 62"/>
              <a:gd name="T21" fmla="*/ 124657 h 42"/>
              <a:gd name="T22" fmla="*/ 87876 w 62"/>
              <a:gd name="T23" fmla="*/ 95326 h 42"/>
              <a:gd name="T24" fmla="*/ 65907 w 62"/>
              <a:gd name="T25" fmla="*/ 7333 h 42"/>
              <a:gd name="T26" fmla="*/ 65907 w 62"/>
              <a:gd name="T27" fmla="*/ 7333 h 42"/>
              <a:gd name="T28" fmla="*/ 58584 w 62"/>
              <a:gd name="T29" fmla="*/ 0 h 42"/>
              <a:gd name="T30" fmla="*/ 36615 w 62"/>
              <a:gd name="T31" fmla="*/ 7333 h 42"/>
              <a:gd name="T32" fmla="*/ 7323 w 62"/>
              <a:gd name="T33" fmla="*/ 153988 h 42"/>
              <a:gd name="T34" fmla="*/ 95199 w 62"/>
              <a:gd name="T35" fmla="*/ 293310 h 42"/>
              <a:gd name="T36" fmla="*/ 161106 w 62"/>
              <a:gd name="T37" fmla="*/ 278644 h 42"/>
              <a:gd name="T38" fmla="*/ 168429 w 62"/>
              <a:gd name="T39" fmla="*/ 278644 h 42"/>
              <a:gd name="T40" fmla="*/ 168429 w 62"/>
              <a:gd name="T41" fmla="*/ 285977 h 42"/>
              <a:gd name="T42" fmla="*/ 168429 w 62"/>
              <a:gd name="T43" fmla="*/ 300642 h 42"/>
              <a:gd name="T44" fmla="*/ 183075 w 62"/>
              <a:gd name="T45" fmla="*/ 307975 h 42"/>
              <a:gd name="T46" fmla="*/ 241658 w 62"/>
              <a:gd name="T47" fmla="*/ 285977 h 42"/>
              <a:gd name="T48" fmla="*/ 270950 w 62"/>
              <a:gd name="T49" fmla="*/ 263979 h 42"/>
              <a:gd name="T50" fmla="*/ 285596 w 62"/>
              <a:gd name="T51" fmla="*/ 271311 h 42"/>
              <a:gd name="T52" fmla="*/ 402764 w 62"/>
              <a:gd name="T53" fmla="*/ 278644 h 42"/>
              <a:gd name="T54" fmla="*/ 402764 w 62"/>
              <a:gd name="T55" fmla="*/ 212649 h 4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62"/>
              <a:gd name="T85" fmla="*/ 0 h 42"/>
              <a:gd name="T86" fmla="*/ 62 w 62"/>
              <a:gd name="T87" fmla="*/ 42 h 42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62" h="42">
                <a:moveTo>
                  <a:pt x="55" y="29"/>
                </a:moveTo>
                <a:lnTo>
                  <a:pt x="46" y="29"/>
                </a:ln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5" y="29"/>
                  <a:pt x="45" y="29"/>
                  <a:pt x="45" y="29"/>
                </a:cubicBezTo>
                <a:lnTo>
                  <a:pt x="44" y="29"/>
                </a:lnTo>
                <a:cubicBezTo>
                  <a:pt x="41" y="28"/>
                  <a:pt x="38" y="28"/>
                  <a:pt x="36" y="27"/>
                </a:cubicBezTo>
                <a:lnTo>
                  <a:pt x="32" y="26"/>
                </a:lnTo>
                <a:cubicBezTo>
                  <a:pt x="32" y="26"/>
                  <a:pt x="31" y="26"/>
                  <a:pt x="30" y="25"/>
                </a:cubicBezTo>
                <a:lnTo>
                  <a:pt x="16" y="18"/>
                </a:lnTo>
                <a:cubicBezTo>
                  <a:pt x="16" y="18"/>
                  <a:pt x="15" y="17"/>
                  <a:pt x="15" y="17"/>
                </a:cubicBezTo>
                <a:cubicBezTo>
                  <a:pt x="14" y="15"/>
                  <a:pt x="13" y="14"/>
                  <a:pt x="12" y="13"/>
                </a:cubicBezTo>
                <a:cubicBezTo>
                  <a:pt x="8" y="5"/>
                  <a:pt x="7" y="1"/>
                  <a:pt x="9" y="1"/>
                </a:cubicBezTo>
                <a:cubicBezTo>
                  <a:pt x="9" y="1"/>
                  <a:pt x="9" y="1"/>
                  <a:pt x="9" y="1"/>
                </a:cubicBezTo>
                <a:lnTo>
                  <a:pt x="8" y="0"/>
                </a:lnTo>
                <a:cubicBezTo>
                  <a:pt x="7" y="0"/>
                  <a:pt x="6" y="0"/>
                  <a:pt x="5" y="1"/>
                </a:cubicBezTo>
                <a:lnTo>
                  <a:pt x="1" y="21"/>
                </a:lnTo>
                <a:cubicBezTo>
                  <a:pt x="0" y="36"/>
                  <a:pt x="4" y="42"/>
                  <a:pt x="13" y="40"/>
                </a:cubicBezTo>
                <a:cubicBezTo>
                  <a:pt x="17" y="38"/>
                  <a:pt x="20" y="38"/>
                  <a:pt x="22" y="38"/>
                </a:cubicBezTo>
                <a:lnTo>
                  <a:pt x="23" y="38"/>
                </a:lnTo>
                <a:cubicBezTo>
                  <a:pt x="23" y="38"/>
                  <a:pt x="23" y="38"/>
                  <a:pt x="23" y="39"/>
                </a:cubicBezTo>
                <a:cubicBezTo>
                  <a:pt x="23" y="40"/>
                  <a:pt x="23" y="41"/>
                  <a:pt x="23" y="41"/>
                </a:cubicBezTo>
                <a:lnTo>
                  <a:pt x="25" y="42"/>
                </a:lnTo>
                <a:lnTo>
                  <a:pt x="33" y="39"/>
                </a:lnTo>
                <a:cubicBezTo>
                  <a:pt x="34" y="38"/>
                  <a:pt x="35" y="37"/>
                  <a:pt x="37" y="36"/>
                </a:cubicBezTo>
                <a:cubicBezTo>
                  <a:pt x="37" y="36"/>
                  <a:pt x="38" y="36"/>
                  <a:pt x="39" y="37"/>
                </a:cubicBezTo>
                <a:lnTo>
                  <a:pt x="55" y="38"/>
                </a:lnTo>
                <a:cubicBezTo>
                  <a:pt x="62" y="35"/>
                  <a:pt x="62" y="32"/>
                  <a:pt x="55" y="2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pPr>
              <a:defRPr/>
            </a:pPr>
            <a:endParaRPr lang="es-AR"/>
          </a:p>
        </p:txBody>
      </p:sp>
      <p:sp>
        <p:nvSpPr>
          <p:cNvPr id="25" name="Freeform 93"/>
          <p:cNvSpPr>
            <a:spLocks/>
          </p:cNvSpPr>
          <p:nvPr/>
        </p:nvSpPr>
        <p:spPr bwMode="auto">
          <a:xfrm>
            <a:off x="5651500" y="4732867"/>
            <a:ext cx="127000" cy="203200"/>
          </a:xfrm>
          <a:custGeom>
            <a:avLst/>
            <a:gdLst>
              <a:gd name="T0" fmla="*/ 70925 w 557"/>
              <a:gd name="T1" fmla="*/ 22452 h 896"/>
              <a:gd name="T2" fmla="*/ 47508 w 557"/>
              <a:gd name="T3" fmla="*/ 4536 h 896"/>
              <a:gd name="T4" fmla="*/ 41429 w 557"/>
              <a:gd name="T5" fmla="*/ 2268 h 896"/>
              <a:gd name="T6" fmla="*/ 35800 w 557"/>
              <a:gd name="T7" fmla="*/ 907 h 896"/>
              <a:gd name="T8" fmla="*/ 30621 w 557"/>
              <a:gd name="T9" fmla="*/ 0 h 896"/>
              <a:gd name="T10" fmla="*/ 25668 w 557"/>
              <a:gd name="T11" fmla="*/ 0 h 896"/>
              <a:gd name="T12" fmla="*/ 20715 w 557"/>
              <a:gd name="T13" fmla="*/ 454 h 896"/>
              <a:gd name="T14" fmla="*/ 16211 w 557"/>
              <a:gd name="T15" fmla="*/ 1814 h 896"/>
              <a:gd name="T16" fmla="*/ 12159 w 557"/>
              <a:gd name="T17" fmla="*/ 3855 h 896"/>
              <a:gd name="T18" fmla="*/ 8331 w 557"/>
              <a:gd name="T19" fmla="*/ 7030 h 896"/>
              <a:gd name="T20" fmla="*/ 8331 w 557"/>
              <a:gd name="T21" fmla="*/ 35379 h 896"/>
              <a:gd name="T22" fmla="*/ 6755 w 557"/>
              <a:gd name="T23" fmla="*/ 41729 h 896"/>
              <a:gd name="T24" fmla="*/ 5629 w 557"/>
              <a:gd name="T25" fmla="*/ 47852 h 896"/>
              <a:gd name="T26" fmla="*/ 4278 w 557"/>
              <a:gd name="T27" fmla="*/ 53295 h 896"/>
              <a:gd name="T28" fmla="*/ 3377 w 557"/>
              <a:gd name="T29" fmla="*/ 58057 h 896"/>
              <a:gd name="T30" fmla="*/ 2477 w 557"/>
              <a:gd name="T31" fmla="*/ 62139 h 896"/>
              <a:gd name="T32" fmla="*/ 1801 w 557"/>
              <a:gd name="T33" fmla="*/ 65995 h 896"/>
              <a:gd name="T34" fmla="*/ 1126 w 557"/>
              <a:gd name="T35" fmla="*/ 68943 h 896"/>
              <a:gd name="T36" fmla="*/ 675 w 557"/>
              <a:gd name="T37" fmla="*/ 71891 h 896"/>
              <a:gd name="T38" fmla="*/ 0 w 557"/>
              <a:gd name="T39" fmla="*/ 73932 h 896"/>
              <a:gd name="T40" fmla="*/ 0 w 557"/>
              <a:gd name="T41" fmla="*/ 76880 h 896"/>
              <a:gd name="T42" fmla="*/ 225 w 557"/>
              <a:gd name="T43" fmla="*/ 80055 h 896"/>
              <a:gd name="T44" fmla="*/ 1351 w 557"/>
              <a:gd name="T45" fmla="*/ 84138 h 896"/>
              <a:gd name="T46" fmla="*/ 2477 w 557"/>
              <a:gd name="T47" fmla="*/ 87993 h 896"/>
              <a:gd name="T48" fmla="*/ 4278 w 557"/>
              <a:gd name="T49" fmla="*/ 92755 h 896"/>
              <a:gd name="T50" fmla="*/ 6530 w 557"/>
              <a:gd name="T51" fmla="*/ 97745 h 896"/>
              <a:gd name="T52" fmla="*/ 9457 w 557"/>
              <a:gd name="T53" fmla="*/ 103188 h 896"/>
              <a:gd name="T54" fmla="*/ 31972 w 557"/>
              <a:gd name="T55" fmla="*/ 117475 h 896"/>
              <a:gd name="T56" fmla="*/ 34224 w 557"/>
              <a:gd name="T57" fmla="*/ 139246 h 896"/>
              <a:gd name="T58" fmla="*/ 19589 w 557"/>
              <a:gd name="T59" fmla="*/ 169636 h 896"/>
              <a:gd name="T60" fmla="*/ 47508 w 557"/>
              <a:gd name="T61" fmla="*/ 203200 h 896"/>
              <a:gd name="T62" fmla="*/ 72276 w 557"/>
              <a:gd name="T63" fmla="*/ 187098 h 896"/>
              <a:gd name="T64" fmla="*/ 85335 w 557"/>
              <a:gd name="T65" fmla="*/ 182109 h 896"/>
              <a:gd name="T66" fmla="*/ 92540 w 557"/>
              <a:gd name="T67" fmla="*/ 170089 h 896"/>
              <a:gd name="T68" fmla="*/ 103798 w 557"/>
              <a:gd name="T69" fmla="*/ 158750 h 896"/>
              <a:gd name="T70" fmla="*/ 119559 w 557"/>
              <a:gd name="T71" fmla="*/ 148998 h 896"/>
              <a:gd name="T72" fmla="*/ 122036 w 557"/>
              <a:gd name="T73" fmla="*/ 128814 h 896"/>
              <a:gd name="T74" fmla="*/ 122036 w 557"/>
              <a:gd name="T75" fmla="*/ 101373 h 896"/>
              <a:gd name="T76" fmla="*/ 120460 w 557"/>
              <a:gd name="T77" fmla="*/ 76427 h 896"/>
              <a:gd name="T78" fmla="*/ 125413 w 557"/>
              <a:gd name="T79" fmla="*/ 39914 h 896"/>
              <a:gd name="T80" fmla="*/ 94116 w 557"/>
              <a:gd name="T81" fmla="*/ 21998 h 896"/>
              <a:gd name="T82" fmla="*/ 70925 w 557"/>
              <a:gd name="T83" fmla="*/ 22452 h 89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557"/>
              <a:gd name="T127" fmla="*/ 0 h 896"/>
              <a:gd name="T128" fmla="*/ 557 w 557"/>
              <a:gd name="T129" fmla="*/ 896 h 89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557" h="896">
                <a:moveTo>
                  <a:pt x="315" y="99"/>
                </a:moveTo>
                <a:lnTo>
                  <a:pt x="211" y="20"/>
                </a:lnTo>
                <a:lnTo>
                  <a:pt x="184" y="10"/>
                </a:lnTo>
                <a:lnTo>
                  <a:pt x="159" y="4"/>
                </a:lnTo>
                <a:lnTo>
                  <a:pt x="136" y="0"/>
                </a:lnTo>
                <a:lnTo>
                  <a:pt x="114" y="0"/>
                </a:lnTo>
                <a:lnTo>
                  <a:pt x="92" y="2"/>
                </a:lnTo>
                <a:lnTo>
                  <a:pt x="72" y="8"/>
                </a:lnTo>
                <a:lnTo>
                  <a:pt x="54" y="17"/>
                </a:lnTo>
                <a:lnTo>
                  <a:pt x="37" y="31"/>
                </a:lnTo>
                <a:lnTo>
                  <a:pt x="37" y="156"/>
                </a:lnTo>
                <a:lnTo>
                  <a:pt x="30" y="184"/>
                </a:lnTo>
                <a:lnTo>
                  <a:pt x="25" y="211"/>
                </a:lnTo>
                <a:lnTo>
                  <a:pt x="19" y="235"/>
                </a:lnTo>
                <a:lnTo>
                  <a:pt x="15" y="256"/>
                </a:lnTo>
                <a:lnTo>
                  <a:pt x="11" y="274"/>
                </a:lnTo>
                <a:lnTo>
                  <a:pt x="8" y="291"/>
                </a:lnTo>
                <a:lnTo>
                  <a:pt x="5" y="304"/>
                </a:lnTo>
                <a:lnTo>
                  <a:pt x="3" y="317"/>
                </a:lnTo>
                <a:lnTo>
                  <a:pt x="0" y="326"/>
                </a:lnTo>
                <a:lnTo>
                  <a:pt x="0" y="339"/>
                </a:lnTo>
                <a:lnTo>
                  <a:pt x="1" y="353"/>
                </a:lnTo>
                <a:lnTo>
                  <a:pt x="6" y="371"/>
                </a:lnTo>
                <a:lnTo>
                  <a:pt x="11" y="388"/>
                </a:lnTo>
                <a:lnTo>
                  <a:pt x="19" y="409"/>
                </a:lnTo>
                <a:lnTo>
                  <a:pt x="29" y="431"/>
                </a:lnTo>
                <a:lnTo>
                  <a:pt x="42" y="455"/>
                </a:lnTo>
                <a:lnTo>
                  <a:pt x="142" y="518"/>
                </a:lnTo>
                <a:lnTo>
                  <a:pt x="152" y="614"/>
                </a:lnTo>
                <a:lnTo>
                  <a:pt x="87" y="748"/>
                </a:lnTo>
                <a:lnTo>
                  <a:pt x="211" y="896"/>
                </a:lnTo>
                <a:lnTo>
                  <a:pt x="321" y="825"/>
                </a:lnTo>
                <a:lnTo>
                  <a:pt x="379" y="803"/>
                </a:lnTo>
                <a:lnTo>
                  <a:pt x="411" y="750"/>
                </a:lnTo>
                <a:lnTo>
                  <a:pt x="461" y="700"/>
                </a:lnTo>
                <a:lnTo>
                  <a:pt x="531" y="657"/>
                </a:lnTo>
                <a:lnTo>
                  <a:pt x="542" y="568"/>
                </a:lnTo>
                <a:lnTo>
                  <a:pt x="542" y="447"/>
                </a:lnTo>
                <a:lnTo>
                  <a:pt x="535" y="337"/>
                </a:lnTo>
                <a:lnTo>
                  <a:pt x="557" y="176"/>
                </a:lnTo>
                <a:lnTo>
                  <a:pt x="418" y="97"/>
                </a:lnTo>
                <a:lnTo>
                  <a:pt x="315" y="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 cap="flat" cmpd="sng">
            <a:solidFill>
              <a:srgbClr val="C1C0B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38" tIns="45719" rIns="91438" bIns="45719"/>
          <a:lstStyle/>
          <a:p>
            <a:pPr>
              <a:defRPr/>
            </a:pPr>
            <a:endParaRPr lang="es-AR"/>
          </a:p>
        </p:txBody>
      </p:sp>
      <p:sp>
        <p:nvSpPr>
          <p:cNvPr id="26" name="Freeform 94"/>
          <p:cNvSpPr>
            <a:spLocks/>
          </p:cNvSpPr>
          <p:nvPr/>
        </p:nvSpPr>
        <p:spPr bwMode="auto">
          <a:xfrm>
            <a:off x="5505452" y="4754033"/>
            <a:ext cx="120649" cy="211667"/>
          </a:xfrm>
          <a:custGeom>
            <a:avLst/>
            <a:gdLst>
              <a:gd name="T0" fmla="*/ 98835 w 538"/>
              <a:gd name="T1" fmla="*/ 3395 h 933"/>
              <a:gd name="T2" fmla="*/ 92019 w 538"/>
              <a:gd name="T3" fmla="*/ 6110 h 933"/>
              <a:gd name="T4" fmla="*/ 86793 w 538"/>
              <a:gd name="T5" fmla="*/ 7921 h 933"/>
              <a:gd name="T6" fmla="*/ 83612 w 538"/>
              <a:gd name="T7" fmla="*/ 8599 h 933"/>
              <a:gd name="T8" fmla="*/ 81340 w 538"/>
              <a:gd name="T9" fmla="*/ 7694 h 933"/>
              <a:gd name="T10" fmla="*/ 75660 w 538"/>
              <a:gd name="T11" fmla="*/ 6336 h 933"/>
              <a:gd name="T12" fmla="*/ 67026 w 538"/>
              <a:gd name="T13" fmla="*/ 4979 h 933"/>
              <a:gd name="T14" fmla="*/ 62936 w 538"/>
              <a:gd name="T15" fmla="*/ 4300 h 933"/>
              <a:gd name="T16" fmla="*/ 55211 w 538"/>
              <a:gd name="T17" fmla="*/ 3395 h 933"/>
              <a:gd name="T18" fmla="*/ 48395 w 538"/>
              <a:gd name="T19" fmla="*/ 2489 h 933"/>
              <a:gd name="T20" fmla="*/ 34535 w 538"/>
              <a:gd name="T21" fmla="*/ 1584 h 933"/>
              <a:gd name="T22" fmla="*/ 28401 w 538"/>
              <a:gd name="T23" fmla="*/ 2037 h 933"/>
              <a:gd name="T24" fmla="*/ 18631 w 538"/>
              <a:gd name="T25" fmla="*/ 4979 h 933"/>
              <a:gd name="T26" fmla="*/ 10906 w 538"/>
              <a:gd name="T27" fmla="*/ 10184 h 933"/>
              <a:gd name="T28" fmla="*/ 2272 w 538"/>
              <a:gd name="T29" fmla="*/ 39829 h 933"/>
              <a:gd name="T30" fmla="*/ 454 w 538"/>
              <a:gd name="T31" fmla="*/ 52502 h 933"/>
              <a:gd name="T32" fmla="*/ 227 w 538"/>
              <a:gd name="T33" fmla="*/ 63817 h 933"/>
              <a:gd name="T34" fmla="*/ 1590 w 538"/>
              <a:gd name="T35" fmla="*/ 73095 h 933"/>
              <a:gd name="T36" fmla="*/ 4544 w 538"/>
              <a:gd name="T37" fmla="*/ 80789 h 933"/>
              <a:gd name="T38" fmla="*/ 38171 w 538"/>
              <a:gd name="T39" fmla="*/ 150490 h 933"/>
              <a:gd name="T40" fmla="*/ 16359 w 538"/>
              <a:gd name="T41" fmla="*/ 194392 h 933"/>
              <a:gd name="T42" fmla="*/ 52939 w 538"/>
              <a:gd name="T43" fmla="*/ 189866 h 933"/>
              <a:gd name="T44" fmla="*/ 89292 w 538"/>
              <a:gd name="T45" fmla="*/ 171083 h 933"/>
              <a:gd name="T46" fmla="*/ 117693 w 538"/>
              <a:gd name="T47" fmla="*/ 148905 h 933"/>
              <a:gd name="T48" fmla="*/ 117238 w 538"/>
              <a:gd name="T49" fmla="*/ 106135 h 933"/>
              <a:gd name="T50" fmla="*/ 115648 w 538"/>
              <a:gd name="T51" fmla="*/ 80789 h 933"/>
              <a:gd name="T52" fmla="*/ 117011 w 538"/>
              <a:gd name="T53" fmla="*/ 78300 h 933"/>
              <a:gd name="T54" fmla="*/ 117693 w 538"/>
              <a:gd name="T55" fmla="*/ 77621 h 933"/>
              <a:gd name="T56" fmla="*/ 119511 w 538"/>
              <a:gd name="T57" fmla="*/ 72869 h 933"/>
              <a:gd name="T58" fmla="*/ 120874 w 538"/>
              <a:gd name="T59" fmla="*/ 67437 h 933"/>
              <a:gd name="T60" fmla="*/ 121555 w 538"/>
              <a:gd name="T61" fmla="*/ 60648 h 933"/>
              <a:gd name="T62" fmla="*/ 122010 w 538"/>
              <a:gd name="T63" fmla="*/ 48655 h 933"/>
              <a:gd name="T64" fmla="*/ 122010 w 538"/>
              <a:gd name="T65" fmla="*/ 45034 h 933"/>
              <a:gd name="T66" fmla="*/ 122010 w 538"/>
              <a:gd name="T67" fmla="*/ 39603 h 933"/>
              <a:gd name="T68" fmla="*/ 121101 w 538"/>
              <a:gd name="T69" fmla="*/ 25119 h 933"/>
              <a:gd name="T70" fmla="*/ 119965 w 538"/>
              <a:gd name="T71" fmla="*/ 17199 h 933"/>
              <a:gd name="T72" fmla="*/ 118147 w 538"/>
              <a:gd name="T73" fmla="*/ 10636 h 933"/>
              <a:gd name="T74" fmla="*/ 116102 w 538"/>
              <a:gd name="T75" fmla="*/ 5658 h 933"/>
              <a:gd name="T76" fmla="*/ 113603 w 538"/>
              <a:gd name="T77" fmla="*/ 2037 h 933"/>
              <a:gd name="T78" fmla="*/ 110422 w 538"/>
              <a:gd name="T79" fmla="*/ 453 h 933"/>
              <a:gd name="T80" fmla="*/ 107014 w 538"/>
              <a:gd name="T81" fmla="*/ 226 h 933"/>
              <a:gd name="T82" fmla="*/ 103152 w 538"/>
              <a:gd name="T83" fmla="*/ 1584 h 933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538"/>
              <a:gd name="T127" fmla="*/ 0 h 933"/>
              <a:gd name="T128" fmla="*/ 538 w 538"/>
              <a:gd name="T129" fmla="*/ 933 h 933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538" h="933">
                <a:moveTo>
                  <a:pt x="454" y="7"/>
                </a:moveTo>
                <a:lnTo>
                  <a:pt x="435" y="15"/>
                </a:lnTo>
                <a:lnTo>
                  <a:pt x="420" y="22"/>
                </a:lnTo>
                <a:lnTo>
                  <a:pt x="405" y="27"/>
                </a:lnTo>
                <a:lnTo>
                  <a:pt x="394" y="32"/>
                </a:lnTo>
                <a:lnTo>
                  <a:pt x="382" y="35"/>
                </a:lnTo>
                <a:lnTo>
                  <a:pt x="375" y="37"/>
                </a:lnTo>
                <a:lnTo>
                  <a:pt x="368" y="38"/>
                </a:lnTo>
                <a:lnTo>
                  <a:pt x="365" y="38"/>
                </a:lnTo>
                <a:lnTo>
                  <a:pt x="358" y="34"/>
                </a:lnTo>
                <a:lnTo>
                  <a:pt x="347" y="32"/>
                </a:lnTo>
                <a:lnTo>
                  <a:pt x="333" y="28"/>
                </a:lnTo>
                <a:lnTo>
                  <a:pt x="316" y="26"/>
                </a:lnTo>
                <a:lnTo>
                  <a:pt x="295" y="22"/>
                </a:lnTo>
                <a:lnTo>
                  <a:pt x="283" y="20"/>
                </a:lnTo>
                <a:lnTo>
                  <a:pt x="277" y="19"/>
                </a:lnTo>
                <a:lnTo>
                  <a:pt x="271" y="19"/>
                </a:lnTo>
                <a:lnTo>
                  <a:pt x="243" y="15"/>
                </a:lnTo>
                <a:lnTo>
                  <a:pt x="228" y="12"/>
                </a:lnTo>
                <a:lnTo>
                  <a:pt x="213" y="11"/>
                </a:lnTo>
                <a:lnTo>
                  <a:pt x="181" y="8"/>
                </a:lnTo>
                <a:lnTo>
                  <a:pt x="152" y="7"/>
                </a:lnTo>
                <a:lnTo>
                  <a:pt x="138" y="7"/>
                </a:lnTo>
                <a:lnTo>
                  <a:pt x="125" y="9"/>
                </a:lnTo>
                <a:lnTo>
                  <a:pt x="102" y="15"/>
                </a:lnTo>
                <a:lnTo>
                  <a:pt x="82" y="22"/>
                </a:lnTo>
                <a:lnTo>
                  <a:pt x="64" y="32"/>
                </a:lnTo>
                <a:lnTo>
                  <a:pt x="48" y="45"/>
                </a:lnTo>
                <a:lnTo>
                  <a:pt x="36" y="60"/>
                </a:lnTo>
                <a:lnTo>
                  <a:pt x="10" y="176"/>
                </a:lnTo>
                <a:lnTo>
                  <a:pt x="5" y="204"/>
                </a:lnTo>
                <a:lnTo>
                  <a:pt x="2" y="232"/>
                </a:lnTo>
                <a:lnTo>
                  <a:pt x="0" y="258"/>
                </a:lnTo>
                <a:lnTo>
                  <a:pt x="1" y="282"/>
                </a:lnTo>
                <a:lnTo>
                  <a:pt x="2" y="303"/>
                </a:lnTo>
                <a:lnTo>
                  <a:pt x="7" y="323"/>
                </a:lnTo>
                <a:lnTo>
                  <a:pt x="12" y="341"/>
                </a:lnTo>
                <a:lnTo>
                  <a:pt x="20" y="357"/>
                </a:lnTo>
                <a:lnTo>
                  <a:pt x="103" y="530"/>
                </a:lnTo>
                <a:lnTo>
                  <a:pt x="168" y="665"/>
                </a:lnTo>
                <a:lnTo>
                  <a:pt x="145" y="715"/>
                </a:lnTo>
                <a:lnTo>
                  <a:pt x="72" y="859"/>
                </a:lnTo>
                <a:lnTo>
                  <a:pt x="145" y="933"/>
                </a:lnTo>
                <a:lnTo>
                  <a:pt x="233" y="839"/>
                </a:lnTo>
                <a:lnTo>
                  <a:pt x="305" y="817"/>
                </a:lnTo>
                <a:lnTo>
                  <a:pt x="393" y="756"/>
                </a:lnTo>
                <a:lnTo>
                  <a:pt x="458" y="684"/>
                </a:lnTo>
                <a:lnTo>
                  <a:pt x="518" y="658"/>
                </a:lnTo>
                <a:lnTo>
                  <a:pt x="518" y="590"/>
                </a:lnTo>
                <a:lnTo>
                  <a:pt x="516" y="469"/>
                </a:lnTo>
                <a:lnTo>
                  <a:pt x="499" y="370"/>
                </a:lnTo>
                <a:lnTo>
                  <a:pt x="509" y="357"/>
                </a:lnTo>
                <a:lnTo>
                  <a:pt x="513" y="350"/>
                </a:lnTo>
                <a:lnTo>
                  <a:pt x="515" y="346"/>
                </a:lnTo>
                <a:lnTo>
                  <a:pt x="516" y="344"/>
                </a:lnTo>
                <a:lnTo>
                  <a:pt x="518" y="343"/>
                </a:lnTo>
                <a:lnTo>
                  <a:pt x="521" y="332"/>
                </a:lnTo>
                <a:lnTo>
                  <a:pt x="526" y="322"/>
                </a:lnTo>
                <a:lnTo>
                  <a:pt x="528" y="311"/>
                </a:lnTo>
                <a:lnTo>
                  <a:pt x="532" y="298"/>
                </a:lnTo>
                <a:lnTo>
                  <a:pt x="533" y="284"/>
                </a:lnTo>
                <a:lnTo>
                  <a:pt x="535" y="268"/>
                </a:lnTo>
                <a:lnTo>
                  <a:pt x="537" y="235"/>
                </a:lnTo>
                <a:lnTo>
                  <a:pt x="537" y="215"/>
                </a:lnTo>
                <a:lnTo>
                  <a:pt x="537" y="205"/>
                </a:lnTo>
                <a:lnTo>
                  <a:pt x="537" y="199"/>
                </a:lnTo>
                <a:lnTo>
                  <a:pt x="538" y="195"/>
                </a:lnTo>
                <a:lnTo>
                  <a:pt x="537" y="175"/>
                </a:lnTo>
                <a:lnTo>
                  <a:pt x="537" y="154"/>
                </a:lnTo>
                <a:lnTo>
                  <a:pt x="533" y="111"/>
                </a:lnTo>
                <a:lnTo>
                  <a:pt x="530" y="91"/>
                </a:lnTo>
                <a:lnTo>
                  <a:pt x="528" y="76"/>
                </a:lnTo>
                <a:lnTo>
                  <a:pt x="523" y="60"/>
                </a:lnTo>
                <a:lnTo>
                  <a:pt x="520" y="47"/>
                </a:lnTo>
                <a:lnTo>
                  <a:pt x="515" y="34"/>
                </a:lnTo>
                <a:lnTo>
                  <a:pt x="511" y="25"/>
                </a:lnTo>
                <a:lnTo>
                  <a:pt x="505" y="16"/>
                </a:lnTo>
                <a:lnTo>
                  <a:pt x="500" y="9"/>
                </a:lnTo>
                <a:lnTo>
                  <a:pt x="492" y="4"/>
                </a:lnTo>
                <a:lnTo>
                  <a:pt x="486" y="2"/>
                </a:lnTo>
                <a:lnTo>
                  <a:pt x="478" y="0"/>
                </a:lnTo>
                <a:lnTo>
                  <a:pt x="471" y="1"/>
                </a:lnTo>
                <a:lnTo>
                  <a:pt x="462" y="2"/>
                </a:lnTo>
                <a:lnTo>
                  <a:pt x="454" y="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 cap="flat" cmpd="sng">
            <a:solidFill>
              <a:srgbClr val="C1C0B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38" tIns="45719" rIns="91438" bIns="45719"/>
          <a:lstStyle/>
          <a:p>
            <a:pPr>
              <a:defRPr/>
            </a:pPr>
            <a:endParaRPr lang="es-AR"/>
          </a:p>
        </p:txBody>
      </p:sp>
      <p:sp>
        <p:nvSpPr>
          <p:cNvPr id="27" name="Freeform 123"/>
          <p:cNvSpPr>
            <a:spLocks/>
          </p:cNvSpPr>
          <p:nvPr/>
        </p:nvSpPr>
        <p:spPr bwMode="auto">
          <a:xfrm>
            <a:off x="4637618" y="859368"/>
            <a:ext cx="778933" cy="639233"/>
          </a:xfrm>
          <a:custGeom>
            <a:avLst/>
            <a:gdLst>
              <a:gd name="T0" fmla="*/ 476999 w 106"/>
              <a:gd name="T1" fmla="*/ 66018 h 87"/>
              <a:gd name="T2" fmla="*/ 447645 w 106"/>
              <a:gd name="T3" fmla="*/ 44012 h 87"/>
              <a:gd name="T4" fmla="*/ 447645 w 106"/>
              <a:gd name="T5" fmla="*/ 44012 h 87"/>
              <a:gd name="T6" fmla="*/ 432968 w 106"/>
              <a:gd name="T7" fmla="*/ 183384 h 87"/>
              <a:gd name="T8" fmla="*/ 557722 w 106"/>
              <a:gd name="T9" fmla="*/ 278743 h 87"/>
              <a:gd name="T10" fmla="*/ 557722 w 106"/>
              <a:gd name="T11" fmla="*/ 344761 h 87"/>
              <a:gd name="T12" fmla="*/ 396276 w 106"/>
              <a:gd name="T13" fmla="*/ 388773 h 87"/>
              <a:gd name="T14" fmla="*/ 322892 w 106"/>
              <a:gd name="T15" fmla="*/ 300749 h 87"/>
              <a:gd name="T16" fmla="*/ 322892 w 106"/>
              <a:gd name="T17" fmla="*/ 264072 h 87"/>
              <a:gd name="T18" fmla="*/ 300876 w 106"/>
              <a:gd name="T19" fmla="*/ 242066 h 87"/>
              <a:gd name="T20" fmla="*/ 271522 w 106"/>
              <a:gd name="T21" fmla="*/ 337426 h 87"/>
              <a:gd name="T22" fmla="*/ 227492 w 106"/>
              <a:gd name="T23" fmla="*/ 374103 h 87"/>
              <a:gd name="T24" fmla="*/ 161446 w 106"/>
              <a:gd name="T25" fmla="*/ 308084 h 87"/>
              <a:gd name="T26" fmla="*/ 161446 w 106"/>
              <a:gd name="T27" fmla="*/ 308084 h 87"/>
              <a:gd name="T28" fmla="*/ 154107 w 106"/>
              <a:gd name="T29" fmla="*/ 330091 h 87"/>
              <a:gd name="T30" fmla="*/ 7338 w 106"/>
              <a:gd name="T31" fmla="*/ 447456 h 87"/>
              <a:gd name="T32" fmla="*/ 73384 w 106"/>
              <a:gd name="T33" fmla="*/ 491468 h 87"/>
              <a:gd name="T34" fmla="*/ 271522 w 106"/>
              <a:gd name="T35" fmla="*/ 491468 h 87"/>
              <a:gd name="T36" fmla="*/ 271522 w 106"/>
              <a:gd name="T37" fmla="*/ 528145 h 87"/>
              <a:gd name="T38" fmla="*/ 249507 w 106"/>
              <a:gd name="T39" fmla="*/ 564822 h 87"/>
              <a:gd name="T40" fmla="*/ 249507 w 106"/>
              <a:gd name="T41" fmla="*/ 579492 h 87"/>
              <a:gd name="T42" fmla="*/ 315553 w 106"/>
              <a:gd name="T43" fmla="*/ 638175 h 87"/>
              <a:gd name="T44" fmla="*/ 366922 w 106"/>
              <a:gd name="T45" fmla="*/ 608834 h 87"/>
              <a:gd name="T46" fmla="*/ 440307 w 106"/>
              <a:gd name="T47" fmla="*/ 608834 h 87"/>
              <a:gd name="T48" fmla="*/ 528368 w 106"/>
              <a:gd name="T49" fmla="*/ 616169 h 87"/>
              <a:gd name="T50" fmla="*/ 543045 w 106"/>
              <a:gd name="T51" fmla="*/ 616169 h 87"/>
              <a:gd name="T52" fmla="*/ 543045 w 106"/>
              <a:gd name="T53" fmla="*/ 550151 h 87"/>
              <a:gd name="T54" fmla="*/ 653121 w 106"/>
              <a:gd name="T55" fmla="*/ 550151 h 87"/>
              <a:gd name="T56" fmla="*/ 777875 w 106"/>
              <a:gd name="T57" fmla="*/ 388773 h 87"/>
              <a:gd name="T58" fmla="*/ 777875 w 106"/>
              <a:gd name="T59" fmla="*/ 366767 h 87"/>
              <a:gd name="T60" fmla="*/ 777875 w 106"/>
              <a:gd name="T61" fmla="*/ 110030 h 87"/>
              <a:gd name="T62" fmla="*/ 777875 w 106"/>
              <a:gd name="T63" fmla="*/ 110030 h 87"/>
              <a:gd name="T64" fmla="*/ 770537 w 106"/>
              <a:gd name="T65" fmla="*/ 102695 h 87"/>
              <a:gd name="T66" fmla="*/ 704491 w 106"/>
              <a:gd name="T67" fmla="*/ 36677 h 87"/>
              <a:gd name="T68" fmla="*/ 535706 w 106"/>
              <a:gd name="T69" fmla="*/ 132036 h 87"/>
              <a:gd name="T70" fmla="*/ 535706 w 106"/>
              <a:gd name="T71" fmla="*/ 132036 h 87"/>
              <a:gd name="T72" fmla="*/ 521029 w 106"/>
              <a:gd name="T73" fmla="*/ 117366 h 87"/>
              <a:gd name="T74" fmla="*/ 476999 w 106"/>
              <a:gd name="T75" fmla="*/ 66018 h 8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06"/>
              <a:gd name="T115" fmla="*/ 0 h 87"/>
              <a:gd name="T116" fmla="*/ 106 w 106"/>
              <a:gd name="T117" fmla="*/ 87 h 87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06" h="87">
                <a:moveTo>
                  <a:pt x="65" y="9"/>
                </a:moveTo>
                <a:cubicBezTo>
                  <a:pt x="63" y="8"/>
                  <a:pt x="62" y="7"/>
                  <a:pt x="61" y="6"/>
                </a:cubicBezTo>
                <a:cubicBezTo>
                  <a:pt x="61" y="6"/>
                  <a:pt x="61" y="6"/>
                  <a:pt x="61" y="6"/>
                </a:cubicBezTo>
                <a:lnTo>
                  <a:pt x="59" y="25"/>
                </a:lnTo>
                <a:cubicBezTo>
                  <a:pt x="63" y="33"/>
                  <a:pt x="69" y="37"/>
                  <a:pt x="76" y="38"/>
                </a:cubicBezTo>
                <a:cubicBezTo>
                  <a:pt x="80" y="40"/>
                  <a:pt x="80" y="43"/>
                  <a:pt x="76" y="47"/>
                </a:cubicBezTo>
                <a:cubicBezTo>
                  <a:pt x="70" y="58"/>
                  <a:pt x="62" y="60"/>
                  <a:pt x="54" y="53"/>
                </a:cubicBezTo>
                <a:cubicBezTo>
                  <a:pt x="48" y="51"/>
                  <a:pt x="45" y="47"/>
                  <a:pt x="44" y="41"/>
                </a:cubicBezTo>
                <a:cubicBezTo>
                  <a:pt x="44" y="40"/>
                  <a:pt x="44" y="38"/>
                  <a:pt x="44" y="36"/>
                </a:cubicBezTo>
                <a:cubicBezTo>
                  <a:pt x="43" y="34"/>
                  <a:pt x="43" y="33"/>
                  <a:pt x="41" y="33"/>
                </a:cubicBezTo>
                <a:cubicBezTo>
                  <a:pt x="36" y="34"/>
                  <a:pt x="35" y="39"/>
                  <a:pt x="37" y="46"/>
                </a:cubicBezTo>
                <a:cubicBezTo>
                  <a:pt x="38" y="52"/>
                  <a:pt x="36" y="54"/>
                  <a:pt x="31" y="51"/>
                </a:cubicBezTo>
                <a:lnTo>
                  <a:pt x="22" y="42"/>
                </a:lnTo>
                <a:cubicBezTo>
                  <a:pt x="21" y="43"/>
                  <a:pt x="21" y="44"/>
                  <a:pt x="21" y="45"/>
                </a:cubicBezTo>
                <a:cubicBezTo>
                  <a:pt x="7" y="49"/>
                  <a:pt x="0" y="55"/>
                  <a:pt x="1" y="61"/>
                </a:cubicBezTo>
                <a:lnTo>
                  <a:pt x="10" y="67"/>
                </a:lnTo>
                <a:lnTo>
                  <a:pt x="37" y="67"/>
                </a:lnTo>
                <a:lnTo>
                  <a:pt x="37" y="72"/>
                </a:lnTo>
                <a:lnTo>
                  <a:pt x="34" y="77"/>
                </a:lnTo>
                <a:lnTo>
                  <a:pt x="34" y="79"/>
                </a:lnTo>
                <a:cubicBezTo>
                  <a:pt x="37" y="83"/>
                  <a:pt x="40" y="86"/>
                  <a:pt x="43" y="87"/>
                </a:cubicBezTo>
                <a:lnTo>
                  <a:pt x="50" y="83"/>
                </a:lnTo>
                <a:cubicBezTo>
                  <a:pt x="54" y="81"/>
                  <a:pt x="57" y="81"/>
                  <a:pt x="60" y="83"/>
                </a:cubicBezTo>
                <a:cubicBezTo>
                  <a:pt x="63" y="85"/>
                  <a:pt x="67" y="86"/>
                  <a:pt x="72" y="84"/>
                </a:cubicBezTo>
                <a:cubicBezTo>
                  <a:pt x="73" y="84"/>
                  <a:pt x="73" y="84"/>
                  <a:pt x="74" y="84"/>
                </a:cubicBezTo>
                <a:cubicBezTo>
                  <a:pt x="73" y="80"/>
                  <a:pt x="73" y="78"/>
                  <a:pt x="74" y="75"/>
                </a:cubicBezTo>
                <a:lnTo>
                  <a:pt x="89" y="75"/>
                </a:lnTo>
                <a:lnTo>
                  <a:pt x="106" y="53"/>
                </a:lnTo>
                <a:lnTo>
                  <a:pt x="106" y="50"/>
                </a:lnTo>
                <a:lnTo>
                  <a:pt x="106" y="15"/>
                </a:lnTo>
                <a:cubicBezTo>
                  <a:pt x="106" y="15"/>
                  <a:pt x="105" y="14"/>
                  <a:pt x="105" y="14"/>
                </a:cubicBezTo>
                <a:lnTo>
                  <a:pt x="96" y="5"/>
                </a:lnTo>
                <a:cubicBezTo>
                  <a:pt x="88" y="0"/>
                  <a:pt x="80" y="4"/>
                  <a:pt x="73" y="18"/>
                </a:cubicBezTo>
                <a:cubicBezTo>
                  <a:pt x="73" y="18"/>
                  <a:pt x="73" y="18"/>
                  <a:pt x="73" y="18"/>
                </a:cubicBezTo>
                <a:cubicBezTo>
                  <a:pt x="72" y="17"/>
                  <a:pt x="72" y="17"/>
                  <a:pt x="71" y="16"/>
                </a:cubicBezTo>
                <a:lnTo>
                  <a:pt x="65" y="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pPr>
              <a:defRPr/>
            </a:pPr>
            <a:endParaRPr lang="es-AR"/>
          </a:p>
        </p:txBody>
      </p:sp>
      <p:sp>
        <p:nvSpPr>
          <p:cNvPr id="28" name="Freeform 126"/>
          <p:cNvSpPr>
            <a:spLocks/>
          </p:cNvSpPr>
          <p:nvPr/>
        </p:nvSpPr>
        <p:spPr bwMode="auto">
          <a:xfrm>
            <a:off x="4953000" y="1454151"/>
            <a:ext cx="213784" cy="270933"/>
          </a:xfrm>
          <a:custGeom>
            <a:avLst/>
            <a:gdLst>
              <a:gd name="T0" fmla="*/ 36677 w 29"/>
              <a:gd name="T1" fmla="*/ 124726 h 37"/>
              <a:gd name="T2" fmla="*/ 36677 w 29"/>
              <a:gd name="T3" fmla="*/ 205431 h 37"/>
              <a:gd name="T4" fmla="*/ 117366 w 29"/>
              <a:gd name="T5" fmla="*/ 271462 h 37"/>
              <a:gd name="T6" fmla="*/ 146707 w 29"/>
              <a:gd name="T7" fmla="*/ 227441 h 37"/>
              <a:gd name="T8" fmla="*/ 146707 w 29"/>
              <a:gd name="T9" fmla="*/ 176083 h 37"/>
              <a:gd name="T10" fmla="*/ 212725 w 29"/>
              <a:gd name="T11" fmla="*/ 88042 h 37"/>
              <a:gd name="T12" fmla="*/ 212725 w 29"/>
              <a:gd name="T13" fmla="*/ 22010 h 37"/>
              <a:gd name="T14" fmla="*/ 124701 w 29"/>
              <a:gd name="T15" fmla="*/ 14674 h 37"/>
              <a:gd name="T16" fmla="*/ 51347 w 29"/>
              <a:gd name="T17" fmla="*/ 14674 h 37"/>
              <a:gd name="T18" fmla="*/ 0 w 29"/>
              <a:gd name="T19" fmla="*/ 44021 h 37"/>
              <a:gd name="T20" fmla="*/ 0 w 29"/>
              <a:gd name="T21" fmla="*/ 66031 h 37"/>
              <a:gd name="T22" fmla="*/ 36677 w 29"/>
              <a:gd name="T23" fmla="*/ 124726 h 3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9"/>
              <a:gd name="T37" fmla="*/ 0 h 37"/>
              <a:gd name="T38" fmla="*/ 29 w 29"/>
              <a:gd name="T39" fmla="*/ 37 h 37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9" h="37">
                <a:moveTo>
                  <a:pt x="5" y="17"/>
                </a:moveTo>
                <a:cubicBezTo>
                  <a:pt x="0" y="22"/>
                  <a:pt x="0" y="26"/>
                  <a:pt x="5" y="28"/>
                </a:cubicBezTo>
                <a:cubicBezTo>
                  <a:pt x="10" y="35"/>
                  <a:pt x="14" y="37"/>
                  <a:pt x="16" y="37"/>
                </a:cubicBezTo>
                <a:cubicBezTo>
                  <a:pt x="18" y="36"/>
                  <a:pt x="19" y="34"/>
                  <a:pt x="20" y="31"/>
                </a:cubicBezTo>
                <a:lnTo>
                  <a:pt x="20" y="24"/>
                </a:lnTo>
                <a:lnTo>
                  <a:pt x="29" y="12"/>
                </a:lnTo>
                <a:lnTo>
                  <a:pt x="29" y="3"/>
                </a:lnTo>
                <a:cubicBezTo>
                  <a:pt x="24" y="5"/>
                  <a:pt x="20" y="4"/>
                  <a:pt x="17" y="2"/>
                </a:cubicBezTo>
                <a:cubicBezTo>
                  <a:pt x="14" y="0"/>
                  <a:pt x="11" y="0"/>
                  <a:pt x="7" y="2"/>
                </a:cubicBezTo>
                <a:lnTo>
                  <a:pt x="0" y="6"/>
                </a:lnTo>
                <a:lnTo>
                  <a:pt x="0" y="9"/>
                </a:lnTo>
                <a:lnTo>
                  <a:pt x="5" y="17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pPr>
              <a:defRPr/>
            </a:pPr>
            <a:endParaRPr lang="es-AR"/>
          </a:p>
        </p:txBody>
      </p:sp>
      <p:sp>
        <p:nvSpPr>
          <p:cNvPr id="29" name="Freeform 127"/>
          <p:cNvSpPr>
            <a:spLocks/>
          </p:cNvSpPr>
          <p:nvPr/>
        </p:nvSpPr>
        <p:spPr bwMode="auto">
          <a:xfrm>
            <a:off x="4578351" y="1308100"/>
            <a:ext cx="543983" cy="694267"/>
          </a:xfrm>
          <a:custGeom>
            <a:avLst/>
            <a:gdLst>
              <a:gd name="T0" fmla="*/ 410862 w 74"/>
              <a:gd name="T1" fmla="*/ 351322 h 95"/>
              <a:gd name="T2" fmla="*/ 410862 w 74"/>
              <a:gd name="T3" fmla="*/ 270811 h 95"/>
              <a:gd name="T4" fmla="*/ 374178 w 74"/>
              <a:gd name="T5" fmla="*/ 212257 h 95"/>
              <a:gd name="T6" fmla="*/ 374178 w 74"/>
              <a:gd name="T7" fmla="*/ 190299 h 95"/>
              <a:gd name="T8" fmla="*/ 308147 w 74"/>
              <a:gd name="T9" fmla="*/ 131746 h 95"/>
              <a:gd name="T10" fmla="*/ 308147 w 74"/>
              <a:gd name="T11" fmla="*/ 117107 h 95"/>
              <a:gd name="T12" fmla="*/ 330157 w 74"/>
              <a:gd name="T13" fmla="*/ 80511 h 95"/>
              <a:gd name="T14" fmla="*/ 330157 w 74"/>
              <a:gd name="T15" fmla="*/ 43915 h 95"/>
              <a:gd name="T16" fmla="*/ 132063 w 74"/>
              <a:gd name="T17" fmla="*/ 43915 h 95"/>
              <a:gd name="T18" fmla="*/ 66031 w 74"/>
              <a:gd name="T19" fmla="*/ 0 h 95"/>
              <a:gd name="T20" fmla="*/ 66031 w 74"/>
              <a:gd name="T21" fmla="*/ 0 h 95"/>
              <a:gd name="T22" fmla="*/ 73368 w 74"/>
              <a:gd name="T23" fmla="*/ 14638 h 95"/>
              <a:gd name="T24" fmla="*/ 58695 w 74"/>
              <a:gd name="T25" fmla="*/ 256172 h 95"/>
              <a:gd name="T26" fmla="*/ 22010 w 74"/>
              <a:gd name="T27" fmla="*/ 329364 h 95"/>
              <a:gd name="T28" fmla="*/ 0 w 74"/>
              <a:gd name="T29" fmla="*/ 387918 h 95"/>
              <a:gd name="T30" fmla="*/ 88042 w 74"/>
              <a:gd name="T31" fmla="*/ 387918 h 95"/>
              <a:gd name="T32" fmla="*/ 190757 w 74"/>
              <a:gd name="T33" fmla="*/ 468429 h 95"/>
              <a:gd name="T34" fmla="*/ 271463 w 74"/>
              <a:gd name="T35" fmla="*/ 468429 h 95"/>
              <a:gd name="T36" fmla="*/ 293473 w 74"/>
              <a:gd name="T37" fmla="*/ 446472 h 95"/>
              <a:gd name="T38" fmla="*/ 337494 w 74"/>
              <a:gd name="T39" fmla="*/ 446472 h 95"/>
              <a:gd name="T40" fmla="*/ 337494 w 74"/>
              <a:gd name="T41" fmla="*/ 490387 h 95"/>
              <a:gd name="T42" fmla="*/ 432873 w 74"/>
              <a:gd name="T43" fmla="*/ 585537 h 95"/>
              <a:gd name="T44" fmla="*/ 454883 w 74"/>
              <a:gd name="T45" fmla="*/ 666048 h 95"/>
              <a:gd name="T46" fmla="*/ 484230 w 74"/>
              <a:gd name="T47" fmla="*/ 688006 h 95"/>
              <a:gd name="T48" fmla="*/ 535588 w 74"/>
              <a:gd name="T49" fmla="*/ 666048 h 95"/>
              <a:gd name="T50" fmla="*/ 542925 w 74"/>
              <a:gd name="T51" fmla="*/ 600175 h 95"/>
              <a:gd name="T52" fmla="*/ 491567 w 74"/>
              <a:gd name="T53" fmla="*/ 512345 h 95"/>
              <a:gd name="T54" fmla="*/ 491567 w 74"/>
              <a:gd name="T55" fmla="*/ 417195 h 95"/>
              <a:gd name="T56" fmla="*/ 410862 w 74"/>
              <a:gd name="T57" fmla="*/ 351322 h 9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74"/>
              <a:gd name="T88" fmla="*/ 0 h 95"/>
              <a:gd name="T89" fmla="*/ 74 w 74"/>
              <a:gd name="T90" fmla="*/ 95 h 95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74" h="95">
                <a:moveTo>
                  <a:pt x="56" y="48"/>
                </a:moveTo>
                <a:cubicBezTo>
                  <a:pt x="51" y="46"/>
                  <a:pt x="51" y="42"/>
                  <a:pt x="56" y="37"/>
                </a:cubicBezTo>
                <a:lnTo>
                  <a:pt x="51" y="29"/>
                </a:lnTo>
                <a:lnTo>
                  <a:pt x="51" y="26"/>
                </a:lnTo>
                <a:cubicBezTo>
                  <a:pt x="48" y="25"/>
                  <a:pt x="45" y="22"/>
                  <a:pt x="42" y="18"/>
                </a:cubicBezTo>
                <a:lnTo>
                  <a:pt x="42" y="16"/>
                </a:lnTo>
                <a:lnTo>
                  <a:pt x="45" y="11"/>
                </a:lnTo>
                <a:lnTo>
                  <a:pt x="45" y="6"/>
                </a:lnTo>
                <a:lnTo>
                  <a:pt x="18" y="6"/>
                </a:lnTo>
                <a:lnTo>
                  <a:pt x="9" y="0"/>
                </a:lnTo>
                <a:cubicBezTo>
                  <a:pt x="9" y="1"/>
                  <a:pt x="10" y="2"/>
                  <a:pt x="10" y="2"/>
                </a:cubicBezTo>
                <a:cubicBezTo>
                  <a:pt x="10" y="16"/>
                  <a:pt x="9" y="27"/>
                  <a:pt x="8" y="35"/>
                </a:cubicBezTo>
                <a:cubicBezTo>
                  <a:pt x="6" y="39"/>
                  <a:pt x="4" y="42"/>
                  <a:pt x="3" y="45"/>
                </a:cubicBezTo>
                <a:lnTo>
                  <a:pt x="0" y="53"/>
                </a:lnTo>
                <a:lnTo>
                  <a:pt x="12" y="53"/>
                </a:lnTo>
                <a:lnTo>
                  <a:pt x="26" y="64"/>
                </a:lnTo>
                <a:lnTo>
                  <a:pt x="37" y="64"/>
                </a:lnTo>
                <a:lnTo>
                  <a:pt x="40" y="61"/>
                </a:lnTo>
                <a:lnTo>
                  <a:pt x="46" y="61"/>
                </a:lnTo>
                <a:lnTo>
                  <a:pt x="46" y="67"/>
                </a:lnTo>
                <a:lnTo>
                  <a:pt x="59" y="80"/>
                </a:lnTo>
                <a:lnTo>
                  <a:pt x="62" y="91"/>
                </a:lnTo>
                <a:cubicBezTo>
                  <a:pt x="63" y="93"/>
                  <a:pt x="64" y="94"/>
                  <a:pt x="66" y="94"/>
                </a:cubicBezTo>
                <a:cubicBezTo>
                  <a:pt x="68" y="95"/>
                  <a:pt x="71" y="94"/>
                  <a:pt x="73" y="91"/>
                </a:cubicBezTo>
                <a:lnTo>
                  <a:pt x="74" y="82"/>
                </a:lnTo>
                <a:cubicBezTo>
                  <a:pt x="74" y="75"/>
                  <a:pt x="71" y="71"/>
                  <a:pt x="67" y="70"/>
                </a:cubicBezTo>
                <a:lnTo>
                  <a:pt x="67" y="57"/>
                </a:lnTo>
                <a:cubicBezTo>
                  <a:pt x="65" y="57"/>
                  <a:pt x="61" y="55"/>
                  <a:pt x="56" y="4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pPr>
              <a:defRPr/>
            </a:pPr>
            <a:endParaRPr lang="es-AR"/>
          </a:p>
        </p:txBody>
      </p:sp>
      <p:sp>
        <p:nvSpPr>
          <p:cNvPr id="30" name="Freeform 128"/>
          <p:cNvSpPr>
            <a:spLocks/>
          </p:cNvSpPr>
          <p:nvPr/>
        </p:nvSpPr>
        <p:spPr bwMode="auto">
          <a:xfrm>
            <a:off x="5071534" y="1409700"/>
            <a:ext cx="423333" cy="628651"/>
          </a:xfrm>
          <a:custGeom>
            <a:avLst/>
            <a:gdLst>
              <a:gd name="T0" fmla="*/ 219239 w 58"/>
              <a:gd name="T1" fmla="*/ 0 h 86"/>
              <a:gd name="T2" fmla="*/ 109620 w 58"/>
              <a:gd name="T3" fmla="*/ 0 h 86"/>
              <a:gd name="T4" fmla="*/ 109620 w 58"/>
              <a:gd name="T5" fmla="*/ 65955 h 86"/>
              <a:gd name="T6" fmla="*/ 95004 w 58"/>
              <a:gd name="T7" fmla="*/ 65955 h 86"/>
              <a:gd name="T8" fmla="*/ 95004 w 58"/>
              <a:gd name="T9" fmla="*/ 131910 h 86"/>
              <a:gd name="T10" fmla="*/ 29232 w 58"/>
              <a:gd name="T11" fmla="*/ 219850 h 86"/>
              <a:gd name="T12" fmla="*/ 29232 w 58"/>
              <a:gd name="T13" fmla="*/ 271148 h 86"/>
              <a:gd name="T14" fmla="*/ 0 w 58"/>
              <a:gd name="T15" fmla="*/ 315119 h 86"/>
              <a:gd name="T16" fmla="*/ 0 w 58"/>
              <a:gd name="T17" fmla="*/ 410387 h 86"/>
              <a:gd name="T18" fmla="*/ 51156 w 58"/>
              <a:gd name="T19" fmla="*/ 498327 h 86"/>
              <a:gd name="T20" fmla="*/ 343475 w 58"/>
              <a:gd name="T21" fmla="*/ 630237 h 86"/>
              <a:gd name="T22" fmla="*/ 423863 w 58"/>
              <a:gd name="T23" fmla="*/ 307790 h 86"/>
              <a:gd name="T24" fmla="*/ 423863 w 58"/>
              <a:gd name="T25" fmla="*/ 0 h 86"/>
              <a:gd name="T26" fmla="*/ 219239 w 58"/>
              <a:gd name="T27" fmla="*/ 0 h 8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58"/>
              <a:gd name="T43" fmla="*/ 0 h 86"/>
              <a:gd name="T44" fmla="*/ 58 w 58"/>
              <a:gd name="T45" fmla="*/ 86 h 8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58" h="86">
                <a:moveTo>
                  <a:pt x="30" y="0"/>
                </a:moveTo>
                <a:lnTo>
                  <a:pt x="15" y="0"/>
                </a:lnTo>
                <a:cubicBezTo>
                  <a:pt x="14" y="3"/>
                  <a:pt x="14" y="5"/>
                  <a:pt x="15" y="9"/>
                </a:cubicBezTo>
                <a:cubicBezTo>
                  <a:pt x="14" y="9"/>
                  <a:pt x="14" y="9"/>
                  <a:pt x="13" y="9"/>
                </a:cubicBezTo>
                <a:lnTo>
                  <a:pt x="13" y="18"/>
                </a:lnTo>
                <a:lnTo>
                  <a:pt x="4" y="30"/>
                </a:lnTo>
                <a:lnTo>
                  <a:pt x="4" y="37"/>
                </a:lnTo>
                <a:cubicBezTo>
                  <a:pt x="3" y="40"/>
                  <a:pt x="2" y="42"/>
                  <a:pt x="0" y="43"/>
                </a:cubicBezTo>
                <a:lnTo>
                  <a:pt x="0" y="56"/>
                </a:lnTo>
                <a:cubicBezTo>
                  <a:pt x="4" y="57"/>
                  <a:pt x="7" y="61"/>
                  <a:pt x="7" y="68"/>
                </a:cubicBezTo>
                <a:cubicBezTo>
                  <a:pt x="24" y="66"/>
                  <a:pt x="37" y="72"/>
                  <a:pt x="47" y="86"/>
                </a:cubicBezTo>
                <a:lnTo>
                  <a:pt x="58" y="42"/>
                </a:lnTo>
                <a:lnTo>
                  <a:pt x="58" y="0"/>
                </a:lnTo>
                <a:lnTo>
                  <a:pt x="30" y="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pPr>
              <a:defRPr/>
            </a:pPr>
            <a:endParaRPr lang="es-AR"/>
          </a:p>
        </p:txBody>
      </p:sp>
      <p:sp>
        <p:nvSpPr>
          <p:cNvPr id="31" name="Freeform 129"/>
          <p:cNvSpPr>
            <a:spLocks/>
          </p:cNvSpPr>
          <p:nvPr/>
        </p:nvSpPr>
        <p:spPr bwMode="auto">
          <a:xfrm>
            <a:off x="4982633" y="1892301"/>
            <a:ext cx="491067" cy="740833"/>
          </a:xfrm>
          <a:custGeom>
            <a:avLst/>
            <a:gdLst>
              <a:gd name="T0" fmla="*/ 131786 w 67"/>
              <a:gd name="T1" fmla="*/ 80570 h 101"/>
              <a:gd name="T2" fmla="*/ 80536 w 67"/>
              <a:gd name="T3" fmla="*/ 102543 h 101"/>
              <a:gd name="T4" fmla="*/ 21964 w 67"/>
              <a:gd name="T5" fmla="*/ 329603 h 101"/>
              <a:gd name="T6" fmla="*/ 95179 w 67"/>
              <a:gd name="T7" fmla="*/ 366225 h 101"/>
              <a:gd name="T8" fmla="*/ 117143 w 67"/>
              <a:gd name="T9" fmla="*/ 520040 h 101"/>
              <a:gd name="T10" fmla="*/ 117143 w 67"/>
              <a:gd name="T11" fmla="*/ 739775 h 101"/>
              <a:gd name="T12" fmla="*/ 263573 w 67"/>
              <a:gd name="T13" fmla="*/ 739775 h 101"/>
              <a:gd name="T14" fmla="*/ 263573 w 67"/>
              <a:gd name="T15" fmla="*/ 659205 h 101"/>
              <a:gd name="T16" fmla="*/ 336787 w 67"/>
              <a:gd name="T17" fmla="*/ 659205 h 101"/>
              <a:gd name="T18" fmla="*/ 461252 w 67"/>
              <a:gd name="T19" fmla="*/ 483417 h 101"/>
              <a:gd name="T20" fmla="*/ 468574 w 67"/>
              <a:gd name="T21" fmla="*/ 417497 h 101"/>
              <a:gd name="T22" fmla="*/ 446609 w 67"/>
              <a:gd name="T23" fmla="*/ 380874 h 101"/>
              <a:gd name="T24" fmla="*/ 424645 w 67"/>
              <a:gd name="T25" fmla="*/ 344252 h 101"/>
              <a:gd name="T26" fmla="*/ 461252 w 67"/>
              <a:gd name="T27" fmla="*/ 292980 h 101"/>
              <a:gd name="T28" fmla="*/ 483217 w 67"/>
              <a:gd name="T29" fmla="*/ 227060 h 101"/>
              <a:gd name="T30" fmla="*/ 431966 w 67"/>
              <a:gd name="T31" fmla="*/ 146490 h 101"/>
              <a:gd name="T32" fmla="*/ 139108 w 67"/>
              <a:gd name="T33" fmla="*/ 14649 h 101"/>
              <a:gd name="T34" fmla="*/ 131786 w 67"/>
              <a:gd name="T35" fmla="*/ 80570 h 10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67"/>
              <a:gd name="T55" fmla="*/ 0 h 101"/>
              <a:gd name="T56" fmla="*/ 67 w 67"/>
              <a:gd name="T57" fmla="*/ 101 h 10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67" h="101">
                <a:moveTo>
                  <a:pt x="18" y="11"/>
                </a:moveTo>
                <a:cubicBezTo>
                  <a:pt x="16" y="14"/>
                  <a:pt x="13" y="15"/>
                  <a:pt x="11" y="14"/>
                </a:cubicBezTo>
                <a:cubicBezTo>
                  <a:pt x="3" y="18"/>
                  <a:pt x="0" y="28"/>
                  <a:pt x="3" y="45"/>
                </a:cubicBezTo>
                <a:lnTo>
                  <a:pt x="13" y="50"/>
                </a:lnTo>
                <a:cubicBezTo>
                  <a:pt x="18" y="54"/>
                  <a:pt x="19" y="62"/>
                  <a:pt x="16" y="71"/>
                </a:cubicBezTo>
                <a:lnTo>
                  <a:pt x="16" y="101"/>
                </a:lnTo>
                <a:lnTo>
                  <a:pt x="36" y="101"/>
                </a:lnTo>
                <a:lnTo>
                  <a:pt x="36" y="90"/>
                </a:lnTo>
                <a:lnTo>
                  <a:pt x="46" y="90"/>
                </a:lnTo>
                <a:lnTo>
                  <a:pt x="63" y="66"/>
                </a:lnTo>
                <a:cubicBezTo>
                  <a:pt x="65" y="63"/>
                  <a:pt x="65" y="60"/>
                  <a:pt x="64" y="57"/>
                </a:cubicBezTo>
                <a:cubicBezTo>
                  <a:pt x="64" y="56"/>
                  <a:pt x="63" y="54"/>
                  <a:pt x="61" y="52"/>
                </a:cubicBezTo>
                <a:cubicBezTo>
                  <a:pt x="59" y="50"/>
                  <a:pt x="58" y="48"/>
                  <a:pt x="58" y="47"/>
                </a:cubicBezTo>
                <a:cubicBezTo>
                  <a:pt x="58" y="45"/>
                  <a:pt x="60" y="43"/>
                  <a:pt x="63" y="40"/>
                </a:cubicBezTo>
                <a:cubicBezTo>
                  <a:pt x="66" y="38"/>
                  <a:pt x="67" y="35"/>
                  <a:pt x="66" y="31"/>
                </a:cubicBezTo>
                <a:cubicBezTo>
                  <a:pt x="66" y="27"/>
                  <a:pt x="63" y="23"/>
                  <a:pt x="59" y="20"/>
                </a:cubicBezTo>
                <a:cubicBezTo>
                  <a:pt x="49" y="6"/>
                  <a:pt x="36" y="0"/>
                  <a:pt x="19" y="2"/>
                </a:cubicBezTo>
                <a:lnTo>
                  <a:pt x="18" y="1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solidFill>
              <a:srgbClr val="C1C0BF"/>
            </a:solidFill>
            <a:prstDash val="solid"/>
            <a:round/>
            <a:headEnd/>
            <a:tailEnd/>
          </a:ln>
        </p:spPr>
        <p:txBody>
          <a:bodyPr lIns="91438" tIns="45719" rIns="91438" bIns="45719"/>
          <a:lstStyle/>
          <a:p>
            <a:pPr>
              <a:defRPr/>
            </a:pPr>
            <a:endParaRPr lang="es-AR"/>
          </a:p>
        </p:txBody>
      </p:sp>
      <p:sp>
        <p:nvSpPr>
          <p:cNvPr id="32" name="31 Rectángulo redondeado"/>
          <p:cNvSpPr/>
          <p:nvPr/>
        </p:nvSpPr>
        <p:spPr>
          <a:xfrm>
            <a:off x="220134" y="67734"/>
            <a:ext cx="10003367" cy="347133"/>
          </a:xfrm>
          <a:prstGeom prst="roundRect">
            <a:avLst/>
          </a:prstGeom>
          <a:noFill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91438" tIns="45719" rIns="91438" bIns="45719"/>
          <a:lstStyle/>
          <a:p>
            <a:pPr>
              <a:defRPr/>
            </a:pPr>
            <a:r>
              <a:rPr lang="es-AR" sz="3200" dirty="0" smtClean="0">
                <a:solidFill>
                  <a:srgbClr val="518FCD"/>
                </a:solidFill>
                <a:latin typeface="Arial Rounded MT Bold" panose="020F0704030504030204" pitchFamily="34" charset="0"/>
              </a:rPr>
              <a:t>ALCANCE</a:t>
            </a:r>
            <a:r>
              <a:rPr lang="es-AR" sz="3200" dirty="0" smtClean="0">
                <a:solidFill>
                  <a:srgbClr val="518FCD"/>
                </a:solidFill>
                <a:latin typeface="Arial Rounded MT Bold" panose="020F0704030504030204" pitchFamily="34" charset="0"/>
              </a:rPr>
              <a:t> TERRITORIAL DEL PRI AL 2/12/ </a:t>
            </a:r>
            <a:r>
              <a:rPr lang="es-AR" sz="3200" dirty="0">
                <a:solidFill>
                  <a:srgbClr val="518FCD"/>
                </a:solidFill>
                <a:latin typeface="Arial Rounded MT Bold" panose="020F0704030504030204" pitchFamily="34" charset="0"/>
              </a:rPr>
              <a:t>2016</a:t>
            </a:r>
          </a:p>
        </p:txBody>
      </p:sp>
      <p:sp>
        <p:nvSpPr>
          <p:cNvPr id="33" name="32 CuadroTexto"/>
          <p:cNvSpPr txBox="1"/>
          <p:nvPr/>
        </p:nvSpPr>
        <p:spPr>
          <a:xfrm>
            <a:off x="6798733" y="1989667"/>
            <a:ext cx="3810000" cy="1677380"/>
          </a:xfrm>
          <a:prstGeom prst="rect">
            <a:avLst/>
          </a:prstGeom>
          <a:noFill/>
          <a:ln>
            <a:noFill/>
          </a:ln>
        </p:spPr>
        <p:txBody>
          <a:bodyPr lIns="91438" tIns="45719" rIns="91438" bIns="45719">
            <a:spAutoFit/>
          </a:bodyPr>
          <a:lstStyle/>
          <a:p>
            <a:pPr>
              <a:defRPr/>
            </a:pPr>
            <a:r>
              <a:rPr lang="es-AR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Tucumán</a:t>
            </a:r>
          </a:p>
          <a:p>
            <a:pPr>
              <a:defRPr/>
            </a:pPr>
            <a:r>
              <a:rPr lang="es-AR" sz="1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Firma adhesión PRI 2008</a:t>
            </a:r>
          </a:p>
          <a:p>
            <a:pPr>
              <a:defRPr/>
            </a:pPr>
            <a:r>
              <a:rPr lang="es-AR" sz="1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 industrias adheridas representan 80% PBI de la Provincia </a:t>
            </a:r>
          </a:p>
          <a:p>
            <a:pPr marL="285744" indent="-285744">
              <a:defRPr/>
            </a:pPr>
            <a:r>
              <a:rPr lang="es-AR" sz="15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Ingenios; Destilerías; Citrícolas; </a:t>
            </a:r>
          </a:p>
          <a:p>
            <a:pPr marL="285744" indent="-285744">
              <a:defRPr/>
            </a:pPr>
            <a:r>
              <a:rPr lang="es-AR" sz="15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Fábricas de levaduras; Curtiembres</a:t>
            </a:r>
            <a:endParaRPr lang="es-AR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33 CuadroTexto"/>
          <p:cNvSpPr txBox="1"/>
          <p:nvPr/>
        </p:nvSpPr>
        <p:spPr>
          <a:xfrm>
            <a:off x="6769101" y="806451"/>
            <a:ext cx="5238751" cy="1215715"/>
          </a:xfrm>
          <a:prstGeom prst="rect">
            <a:avLst/>
          </a:prstGeom>
          <a:noFill/>
          <a:ln>
            <a:noFill/>
          </a:ln>
        </p:spPr>
        <p:txBody>
          <a:bodyPr lIns="91438" tIns="45719" rIns="91438" bIns="45719">
            <a:spAutoFit/>
          </a:bodyPr>
          <a:lstStyle/>
          <a:p>
            <a:pPr>
              <a:defRPr/>
            </a:pPr>
            <a:r>
              <a:rPr lang="es-AR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Misiones</a:t>
            </a:r>
          </a:p>
          <a:p>
            <a:pPr>
              <a:defRPr/>
            </a:pPr>
            <a:r>
              <a:rPr lang="es-AR" sz="1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Firma adhesión PRI 2016</a:t>
            </a:r>
          </a:p>
          <a:p>
            <a:pPr marL="285744" indent="-285744">
              <a:defRPr/>
            </a:pPr>
            <a:r>
              <a:rPr lang="es-AR" sz="15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Citrícolas; Papeleras; Frigoríficos; Pasteras y Papeleras;</a:t>
            </a:r>
          </a:p>
          <a:p>
            <a:pPr marL="285744" indent="-285744">
              <a:defRPr/>
            </a:pPr>
            <a:r>
              <a:rPr lang="es-AR" sz="15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Curtiembres; </a:t>
            </a:r>
            <a:r>
              <a:rPr lang="es-AR" sz="15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Almidoneras</a:t>
            </a:r>
            <a:endParaRPr lang="es-A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249767" y="2372785"/>
            <a:ext cx="3638551" cy="1400381"/>
          </a:xfrm>
          <a:prstGeom prst="rect">
            <a:avLst/>
          </a:prstGeom>
          <a:noFill/>
          <a:ln>
            <a:noFill/>
          </a:ln>
        </p:spPr>
        <p:txBody>
          <a:bodyPr lIns="91438" tIns="45719" rIns="91438" bIns="45719">
            <a:spAutoFit/>
          </a:bodyPr>
          <a:lstStyle/>
          <a:p>
            <a:pPr algn="r">
              <a:defRPr/>
            </a:pPr>
            <a:endParaRPr lang="es-AR" sz="7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defRPr/>
            </a:pPr>
            <a:r>
              <a:rPr lang="es-AR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Santiago del Estero</a:t>
            </a:r>
          </a:p>
          <a:p>
            <a:pPr algn="r">
              <a:defRPr/>
            </a:pPr>
            <a:r>
              <a:rPr lang="es-AR" sz="1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Firma adhesión PRI 2016</a:t>
            </a:r>
            <a:br>
              <a:rPr lang="es-AR" sz="1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AR" sz="15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Mataderos, Textil, </a:t>
            </a:r>
            <a:r>
              <a:rPr lang="es-AR" sz="15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Landfarming</a:t>
            </a:r>
            <a:r>
              <a:rPr lang="es-AR" sz="15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Central Térmica, Foresto Industria, Curtiembre, Ladrillera, Fabricante de Batería</a:t>
            </a:r>
          </a:p>
        </p:txBody>
      </p:sp>
      <p:sp>
        <p:nvSpPr>
          <p:cNvPr id="36" name="35 CuadroTexto"/>
          <p:cNvSpPr txBox="1"/>
          <p:nvPr/>
        </p:nvSpPr>
        <p:spPr>
          <a:xfrm>
            <a:off x="641351" y="4104218"/>
            <a:ext cx="3246967" cy="1061827"/>
          </a:xfrm>
          <a:prstGeom prst="rect">
            <a:avLst/>
          </a:prstGeom>
          <a:noFill/>
          <a:ln>
            <a:noFill/>
          </a:ln>
        </p:spPr>
        <p:txBody>
          <a:bodyPr lIns="91438" tIns="45719" rIns="91438" bIns="45719">
            <a:spAutoFit/>
          </a:bodyPr>
          <a:lstStyle/>
          <a:p>
            <a:pPr algn="r">
              <a:defRPr/>
            </a:pPr>
            <a:r>
              <a:rPr lang="es-AR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Rioja</a:t>
            </a:r>
          </a:p>
          <a:p>
            <a:pPr algn="r">
              <a:defRPr/>
            </a:pPr>
            <a:r>
              <a:rPr lang="es-AR" sz="1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Firma adhesión al PRI 2016</a:t>
            </a:r>
            <a:br>
              <a:rPr lang="es-AR" sz="1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AR" sz="15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están identificando empresas adherentes al PRI</a:t>
            </a:r>
            <a:r>
              <a:rPr lang="es-AR" sz="1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7" name="36 CuadroTexto"/>
          <p:cNvSpPr txBox="1"/>
          <p:nvPr/>
        </p:nvSpPr>
        <p:spPr>
          <a:xfrm>
            <a:off x="78317" y="939801"/>
            <a:ext cx="3810000" cy="1169549"/>
          </a:xfrm>
          <a:prstGeom prst="rect">
            <a:avLst/>
          </a:prstGeom>
          <a:noFill/>
          <a:ln>
            <a:noFill/>
          </a:ln>
        </p:spPr>
        <p:txBody>
          <a:bodyPr lIns="91438" tIns="45719" rIns="91438" bIns="45719">
            <a:spAutoFit/>
          </a:bodyPr>
          <a:lstStyle/>
          <a:p>
            <a:pPr>
              <a:defRPr/>
            </a:pPr>
            <a:endParaRPr lang="es-AR" sz="7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defRPr/>
            </a:pPr>
            <a:r>
              <a:rPr lang="es-AR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Jujuy</a:t>
            </a:r>
          </a:p>
          <a:p>
            <a:pPr algn="r">
              <a:defRPr/>
            </a:pPr>
            <a:r>
              <a:rPr lang="es-AR" sz="1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Firma adhesión PRI 2016</a:t>
            </a:r>
            <a:br>
              <a:rPr lang="es-AR" sz="1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AR" sz="15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están identificando empresas adherentes al PRI</a:t>
            </a:r>
          </a:p>
        </p:txBody>
      </p:sp>
      <p:sp>
        <p:nvSpPr>
          <p:cNvPr id="38" name="37 CuadroTexto"/>
          <p:cNvSpPr txBox="1"/>
          <p:nvPr/>
        </p:nvSpPr>
        <p:spPr>
          <a:xfrm>
            <a:off x="6769100" y="4722284"/>
            <a:ext cx="3244851" cy="830995"/>
          </a:xfrm>
          <a:prstGeom prst="rect">
            <a:avLst/>
          </a:prstGeom>
          <a:noFill/>
          <a:ln>
            <a:noFill/>
          </a:ln>
        </p:spPr>
        <p:txBody>
          <a:bodyPr lIns="91438" tIns="45719" rIns="91438" bIns="45719">
            <a:spAutoFit/>
          </a:bodyPr>
          <a:lstStyle/>
          <a:p>
            <a:pPr>
              <a:defRPr/>
            </a:pPr>
            <a:r>
              <a:rPr lang="es-AR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Santa Fe</a:t>
            </a:r>
          </a:p>
          <a:p>
            <a:pPr>
              <a:defRPr/>
            </a:pPr>
            <a:r>
              <a:rPr lang="es-AR" sz="1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Firma adhesión PRI 2016</a:t>
            </a:r>
          </a:p>
          <a:p>
            <a:pPr>
              <a:defRPr/>
            </a:pPr>
            <a:r>
              <a:rPr lang="es-AR" sz="15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Curtiembre</a:t>
            </a:r>
          </a:p>
        </p:txBody>
      </p:sp>
      <p:sp>
        <p:nvSpPr>
          <p:cNvPr id="41" name="40 CuadroTexto"/>
          <p:cNvSpPr txBox="1"/>
          <p:nvPr/>
        </p:nvSpPr>
        <p:spPr>
          <a:xfrm>
            <a:off x="6769101" y="3524250"/>
            <a:ext cx="4222751" cy="1169549"/>
          </a:xfrm>
          <a:prstGeom prst="rect">
            <a:avLst/>
          </a:prstGeom>
          <a:noFill/>
          <a:ln>
            <a:noFill/>
          </a:ln>
        </p:spPr>
        <p:txBody>
          <a:bodyPr lIns="91438" tIns="45719" rIns="91438" bIns="45719">
            <a:spAutoFit/>
          </a:bodyPr>
          <a:lstStyle/>
          <a:p>
            <a:pPr>
              <a:defRPr/>
            </a:pPr>
            <a:endParaRPr lang="es-AR" sz="7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s-AR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 Ríos</a:t>
            </a:r>
          </a:p>
          <a:p>
            <a:pPr>
              <a:defRPr/>
            </a:pPr>
            <a:r>
              <a:rPr lang="es-AR" sz="1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Firma adhesión PRI 2016</a:t>
            </a:r>
          </a:p>
          <a:p>
            <a:pPr>
              <a:defRPr/>
            </a:pPr>
            <a:r>
              <a:rPr lang="es-AR" sz="15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Lácteas, Tratamiento de Residuos, Biodiesel, Acopio de Granos, Frigorífico</a:t>
            </a:r>
          </a:p>
        </p:txBody>
      </p:sp>
      <p:pic>
        <p:nvPicPr>
          <p:cNvPr id="5160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29300"/>
            <a:ext cx="12192000" cy="1051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61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1" y="6062134"/>
            <a:ext cx="1623483" cy="58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62" name="6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101" y="6127751"/>
            <a:ext cx="2391833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055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3 Rectángulo"/>
          <p:cNvSpPr/>
          <p:nvPr/>
        </p:nvSpPr>
        <p:spPr>
          <a:xfrm>
            <a:off x="981075" y="1612563"/>
            <a:ext cx="10369550" cy="2383576"/>
          </a:xfrm>
          <a:prstGeom prst="rect">
            <a:avLst/>
          </a:prstGeom>
          <a:solidFill>
            <a:schemeClr val="accent1">
              <a:lumMod val="20000"/>
              <a:lumOff val="80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82613" y="596900"/>
            <a:ext cx="972292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s-AR" altLang="es-AR" sz="2000" b="1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Dirección de Producción </a:t>
            </a:r>
            <a:r>
              <a:rPr lang="es-AR" altLang="es-AR" sz="2000" b="1" noProof="1" smtClean="0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y </a:t>
            </a:r>
            <a:r>
              <a:rPr lang="es-AR" altLang="es-AR" sz="2000" b="1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Consumo Sustentable</a:t>
            </a:r>
          </a:p>
          <a:p>
            <a:pPr eaLnBrk="1" hangingPunct="1">
              <a:lnSpc>
                <a:spcPct val="200000"/>
              </a:lnSpc>
            </a:pPr>
            <a:r>
              <a:rPr lang="es-AR" altLang="es-AR" sz="2000" noProof="1" smtClean="0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En un nuevo Ministerio</a:t>
            </a:r>
            <a:endParaRPr lang="es-AR" altLang="es-AR" sz="2000" noProof="1">
              <a:solidFill>
                <a:srgbClr val="0067B7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4" name="2 Marcador de contenido"/>
          <p:cNvSpPr>
            <a:spLocks noGrp="1"/>
          </p:cNvSpPr>
          <p:nvPr/>
        </p:nvSpPr>
        <p:spPr>
          <a:xfrm>
            <a:off x="981075" y="1647070"/>
            <a:ext cx="7231271" cy="219279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  <a:defRPr/>
            </a:pPr>
            <a:r>
              <a:rPr lang="es-AR" sz="16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es-AR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Lineamientos </a:t>
            </a:r>
            <a:r>
              <a:rPr lang="es-AR" sz="16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Estratégicos:</a:t>
            </a:r>
            <a:endParaRPr lang="es-AR" sz="1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defRPr/>
            </a:pPr>
            <a:r>
              <a:rPr lang="es-AR" sz="1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 </a:t>
            </a:r>
            <a:r>
              <a:rPr lang="es-AR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sustentables es un derecho humano para un desarrollo integral</a:t>
            </a:r>
          </a:p>
          <a:p>
            <a:pPr algn="just">
              <a:lnSpc>
                <a:spcPct val="120000"/>
              </a:lnSpc>
              <a:defRPr/>
            </a:pPr>
            <a:r>
              <a:rPr lang="es-AR" sz="1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Unir </a:t>
            </a:r>
            <a:r>
              <a:rPr lang="es-AR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los argentinos en la biodiversidad Federal</a:t>
            </a:r>
          </a:p>
          <a:p>
            <a:pPr algn="just">
              <a:lnSpc>
                <a:spcPct val="120000"/>
              </a:lnSpc>
              <a:defRPr/>
            </a:pPr>
            <a:r>
              <a:rPr lang="es-AR" sz="1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Atenuar </a:t>
            </a:r>
            <a:r>
              <a:rPr lang="es-AR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cambio climático es cuidar la casa común</a:t>
            </a:r>
          </a:p>
          <a:p>
            <a:pPr algn="just">
              <a:lnSpc>
                <a:spcPct val="120000"/>
              </a:lnSpc>
              <a:defRPr/>
            </a:pPr>
            <a:r>
              <a:rPr lang="es-AR" sz="1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AR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residuos no son basura, son recursos para gestionar</a:t>
            </a:r>
          </a:p>
          <a:p>
            <a:pPr algn="just">
              <a:lnSpc>
                <a:spcPct val="120000"/>
              </a:lnSpc>
              <a:defRPr/>
            </a:pPr>
            <a:r>
              <a:rPr lang="es-AR" sz="1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s-AR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contaminar es un compromiso de todos</a:t>
            </a:r>
          </a:p>
        </p:txBody>
      </p:sp>
      <p:grpSp>
        <p:nvGrpSpPr>
          <p:cNvPr id="8" name="7 Grupo"/>
          <p:cNvGrpSpPr/>
          <p:nvPr/>
        </p:nvGrpSpPr>
        <p:grpSpPr>
          <a:xfrm>
            <a:off x="981075" y="3805359"/>
            <a:ext cx="10369550" cy="2078622"/>
            <a:chOff x="981075" y="3805359"/>
            <a:chExt cx="10369550" cy="2078622"/>
          </a:xfrm>
        </p:grpSpPr>
        <p:cxnSp>
          <p:nvCxnSpPr>
            <p:cNvPr id="17" name="16 Conector recto"/>
            <p:cNvCxnSpPr/>
            <p:nvPr/>
          </p:nvCxnSpPr>
          <p:spPr>
            <a:xfrm flipV="1">
              <a:off x="1006476" y="3996138"/>
              <a:ext cx="10344149" cy="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21 Conector recto"/>
            <p:cNvCxnSpPr/>
            <p:nvPr/>
          </p:nvCxnSpPr>
          <p:spPr>
            <a:xfrm>
              <a:off x="981075" y="3996138"/>
              <a:ext cx="588233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6 Rectángulo"/>
            <p:cNvSpPr/>
            <p:nvPr/>
          </p:nvSpPr>
          <p:spPr>
            <a:xfrm>
              <a:off x="1006476" y="4265076"/>
              <a:ext cx="6096000" cy="161890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indent="0" algn="just">
                <a:buNone/>
                <a:defRPr/>
              </a:pPr>
              <a:r>
                <a:rPr lang="es-AR" sz="1600" b="1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 Directivas de acción:</a:t>
              </a:r>
            </a:p>
            <a:p>
              <a:pPr marL="285750" indent="-285750" algn="just">
                <a:lnSpc>
                  <a:spcPct val="130000"/>
                </a:lnSpc>
                <a:buFont typeface="Arial" panose="020B0604020202020204" pitchFamily="34" charset="0"/>
                <a:buChar char="•"/>
                <a:defRPr/>
              </a:pPr>
              <a:r>
                <a:rPr lang="es-AR" sz="160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Impulsar </a:t>
              </a:r>
              <a:r>
                <a:rPr lang="es-AR" sz="160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 concientización ambiental</a:t>
              </a:r>
            </a:p>
            <a:p>
              <a:pPr marL="285750" indent="-285750" algn="just">
                <a:lnSpc>
                  <a:spcPct val="130000"/>
                </a:lnSpc>
                <a:buFont typeface="Arial" panose="020B0604020202020204" pitchFamily="34" charset="0"/>
                <a:buChar char="•"/>
                <a:defRPr/>
              </a:pPr>
              <a:r>
                <a:rPr lang="es-AR" sz="160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Promover </a:t>
              </a:r>
              <a:r>
                <a:rPr lang="es-AR" sz="160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 cambio cultural</a:t>
              </a:r>
            </a:p>
            <a:p>
              <a:pPr marL="285750" indent="-285750" algn="just">
                <a:lnSpc>
                  <a:spcPct val="130000"/>
                </a:lnSpc>
                <a:buFont typeface="Arial" panose="020B0604020202020204" pitchFamily="34" charset="0"/>
                <a:buChar char="•"/>
                <a:defRPr/>
              </a:pPr>
              <a:r>
                <a:rPr lang="es-AR" sz="160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Brindar </a:t>
              </a:r>
              <a:r>
                <a:rPr lang="es-AR" sz="160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información ambiental</a:t>
              </a:r>
            </a:p>
            <a:p>
              <a:pPr marL="285750" indent="-285750" algn="just">
                <a:lnSpc>
                  <a:spcPct val="130000"/>
                </a:lnSpc>
                <a:buFont typeface="Arial" panose="020B0604020202020204" pitchFamily="34" charset="0"/>
                <a:buChar char="•"/>
                <a:defRPr/>
              </a:pPr>
              <a:r>
                <a:rPr lang="es-AR" sz="160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Gestionar </a:t>
              </a:r>
              <a:r>
                <a:rPr lang="es-AR" sz="160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 coordinación </a:t>
              </a:r>
              <a:r>
                <a:rPr lang="es-AR" sz="1600" dirty="0" err="1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interjurisdiccional</a:t>
              </a:r>
              <a:endParaRPr lang="es-AR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" name="2 Flecha abajo"/>
            <p:cNvSpPr/>
            <p:nvPr/>
          </p:nvSpPr>
          <p:spPr>
            <a:xfrm>
              <a:off x="1385375" y="3805359"/>
              <a:ext cx="422163" cy="430797"/>
            </a:xfrm>
            <a:prstGeom prst="downArrow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 dirty="0"/>
            </a:p>
          </p:txBody>
        </p:sp>
      </p:grpSp>
    </p:spTree>
    <p:extLst>
      <p:ext uri="{BB962C8B-B14F-4D97-AF65-F5344CB8AC3E}">
        <p14:creationId xmlns:p14="http://schemas.microsoft.com/office/powerpoint/2010/main" val="2934643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82613" y="596900"/>
            <a:ext cx="972292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s-AR" altLang="es-AR" sz="2000" b="1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Dirección de Producción </a:t>
            </a:r>
            <a:r>
              <a:rPr lang="es-AR" altLang="es-AR" sz="2000" b="1" noProof="1" smtClean="0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y </a:t>
            </a:r>
            <a:r>
              <a:rPr lang="es-AR" altLang="es-AR" sz="2000" b="1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Consumo Sustentable</a:t>
            </a:r>
          </a:p>
          <a:p>
            <a:pPr eaLnBrk="1" hangingPunct="1">
              <a:lnSpc>
                <a:spcPct val="200000"/>
              </a:lnSpc>
            </a:pPr>
            <a:r>
              <a:rPr lang="es-AR" altLang="es-AR" sz="2000" noProof="1" smtClean="0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En un nuevo contexto internacional: Agenda 2030 para el Desarrollo Sostenible </a:t>
            </a:r>
            <a:endParaRPr lang="es-AR" altLang="es-AR" sz="2000" noProof="1">
              <a:solidFill>
                <a:srgbClr val="0067B7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125" y="1814511"/>
            <a:ext cx="8867954" cy="4414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65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3 Rectángulo"/>
          <p:cNvSpPr/>
          <p:nvPr/>
        </p:nvSpPr>
        <p:spPr>
          <a:xfrm>
            <a:off x="981075" y="1595338"/>
            <a:ext cx="10369550" cy="2260381"/>
          </a:xfrm>
          <a:prstGeom prst="rect">
            <a:avLst/>
          </a:prstGeom>
          <a:solidFill>
            <a:schemeClr val="accent1">
              <a:lumMod val="20000"/>
              <a:lumOff val="80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82613" y="596900"/>
            <a:ext cx="97229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s-AR" altLang="es-AR" sz="2000" b="1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Dirección de Producción </a:t>
            </a:r>
            <a:r>
              <a:rPr lang="es-AR" altLang="es-AR" sz="2000" b="1" noProof="1" smtClean="0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y </a:t>
            </a:r>
            <a:r>
              <a:rPr lang="es-AR" altLang="es-AR" sz="2000" b="1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Consumo </a:t>
            </a:r>
            <a:r>
              <a:rPr lang="es-AR" altLang="es-AR" sz="2000" b="1" noProof="1" smtClean="0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Sustentable</a:t>
            </a:r>
            <a:endParaRPr lang="es-AR" altLang="es-AR" sz="2000" b="1" noProof="1">
              <a:solidFill>
                <a:srgbClr val="0067B7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4" name="2 Marcador de contenido"/>
          <p:cNvSpPr>
            <a:spLocks noGrp="1"/>
          </p:cNvSpPr>
          <p:nvPr/>
        </p:nvSpPr>
        <p:spPr>
          <a:xfrm>
            <a:off x="981075" y="1700115"/>
            <a:ext cx="9892871" cy="262918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/>
            </a:pPr>
            <a:r>
              <a:rPr lang="es-AR" sz="18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Ejes de actuación:</a:t>
            </a:r>
          </a:p>
          <a:p>
            <a:pPr marL="0" indent="0" algn="just">
              <a:buNone/>
              <a:defRPr/>
            </a:pPr>
            <a:endParaRPr lang="es-AR" sz="8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es-AR" sz="1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AR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Sector </a:t>
            </a:r>
            <a:r>
              <a:rPr lang="es-AR" sz="1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Industrial</a:t>
            </a:r>
          </a:p>
          <a:p>
            <a:pPr algn="just">
              <a:defRPr/>
            </a:pPr>
            <a:r>
              <a:rPr lang="es-AR" sz="1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Cámaras Sectoriales y Regionales</a:t>
            </a:r>
          </a:p>
          <a:p>
            <a:pPr algn="just">
              <a:defRPr/>
            </a:pPr>
            <a:r>
              <a:rPr lang="es-AR" sz="1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AR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Autoridades </a:t>
            </a:r>
            <a:r>
              <a:rPr lang="es-AR" sz="1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Provinciales,</a:t>
            </a:r>
          </a:p>
          <a:p>
            <a:pPr algn="just">
              <a:defRPr/>
            </a:pPr>
            <a:r>
              <a:rPr lang="es-AR" sz="1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Ministerios </a:t>
            </a:r>
            <a:r>
              <a:rPr lang="es-AR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Nacionales</a:t>
            </a:r>
            <a:r>
              <a:rPr lang="es-AR" sz="1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just">
              <a:defRPr/>
            </a:pPr>
            <a:r>
              <a:rPr lang="es-AR" sz="16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AR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Consumidores</a:t>
            </a:r>
          </a:p>
        </p:txBody>
      </p:sp>
      <p:grpSp>
        <p:nvGrpSpPr>
          <p:cNvPr id="7" name="6 Grupo"/>
          <p:cNvGrpSpPr/>
          <p:nvPr/>
        </p:nvGrpSpPr>
        <p:grpSpPr>
          <a:xfrm>
            <a:off x="981075" y="3745201"/>
            <a:ext cx="9967821" cy="1568982"/>
            <a:chOff x="905725" y="3742903"/>
            <a:chExt cx="9967821" cy="1568982"/>
          </a:xfrm>
        </p:grpSpPr>
        <p:cxnSp>
          <p:nvCxnSpPr>
            <p:cNvPr id="17" name="16 Conector recto"/>
            <p:cNvCxnSpPr/>
            <p:nvPr/>
          </p:nvCxnSpPr>
          <p:spPr>
            <a:xfrm>
              <a:off x="1569308" y="3853421"/>
              <a:ext cx="9304238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2 Flecha abajo"/>
            <p:cNvSpPr/>
            <p:nvPr/>
          </p:nvSpPr>
          <p:spPr>
            <a:xfrm>
              <a:off x="1372843" y="3742903"/>
              <a:ext cx="422163" cy="430797"/>
            </a:xfrm>
            <a:prstGeom prst="downArrow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 dirty="0"/>
            </a:p>
          </p:txBody>
        </p:sp>
        <p:cxnSp>
          <p:nvCxnSpPr>
            <p:cNvPr id="22" name="21 Conector recto"/>
            <p:cNvCxnSpPr/>
            <p:nvPr/>
          </p:nvCxnSpPr>
          <p:spPr>
            <a:xfrm>
              <a:off x="905725" y="3853421"/>
              <a:ext cx="588233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1 Rectángulo"/>
            <p:cNvSpPr/>
            <p:nvPr/>
          </p:nvSpPr>
          <p:spPr>
            <a:xfrm>
              <a:off x="905725" y="4050001"/>
              <a:ext cx="6096000" cy="126188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indent="0" algn="just">
                <a:buNone/>
                <a:defRPr/>
              </a:pPr>
              <a:r>
                <a:rPr lang="es-AR" b="1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 Dimensiones de Interacción</a:t>
              </a:r>
              <a:r>
                <a:rPr lang="es-AR" b="1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</a:p>
            <a:p>
              <a:pPr marL="0" indent="0" algn="just">
                <a:buNone/>
                <a:defRPr/>
              </a:pPr>
              <a:endParaRPr lang="es-AR" sz="8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  <a:defRPr/>
              </a:pPr>
              <a:r>
                <a:rPr lang="es-AR" sz="160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Nacional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  <a:defRPr/>
              </a:pPr>
              <a:r>
                <a:rPr lang="es-AR" sz="160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Regional 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  <a:defRPr/>
              </a:pPr>
              <a:r>
                <a:rPr lang="es-AR" sz="1600" dirty="0" smtClean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Internacional</a:t>
              </a:r>
              <a:endParaRPr lang="es-AR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5779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981075" y="1960264"/>
            <a:ext cx="10369550" cy="3693776"/>
          </a:xfrm>
          <a:prstGeom prst="rect">
            <a:avLst/>
          </a:prstGeom>
          <a:solidFill>
            <a:schemeClr val="accent1">
              <a:lumMod val="20000"/>
              <a:lumOff val="80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82613" y="596902"/>
            <a:ext cx="972292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s-AR" altLang="es-AR" sz="2000" b="1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Dirección de Producción </a:t>
            </a:r>
            <a:r>
              <a:rPr lang="es-AR" altLang="es-AR" sz="2000" b="1" noProof="1" smtClean="0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y </a:t>
            </a:r>
            <a:r>
              <a:rPr lang="es-AR" altLang="es-AR" sz="2000" b="1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Consumo Sustentable</a:t>
            </a:r>
          </a:p>
          <a:p>
            <a:pPr eaLnBrk="1" hangingPunct="1">
              <a:lnSpc>
                <a:spcPct val="200000"/>
              </a:lnSpc>
            </a:pPr>
            <a:r>
              <a:rPr lang="es-AR" altLang="es-AR" sz="2000" noProof="1" smtClean="0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Promover la producción y el consumo sustentables como objetivo principal</a:t>
            </a:r>
            <a:endParaRPr lang="es-AR" altLang="es-AR" sz="2000" noProof="1">
              <a:solidFill>
                <a:srgbClr val="0067B7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4" name="2 Marcador de contenido"/>
          <p:cNvSpPr>
            <a:spLocks noGrp="1"/>
          </p:cNvSpPr>
          <p:nvPr/>
        </p:nvSpPr>
        <p:spPr>
          <a:xfrm>
            <a:off x="981075" y="1613759"/>
            <a:ext cx="9892871" cy="419009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/>
            </a:pPr>
            <a:endParaRPr lang="es-AR" sz="1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+mj-lt"/>
              <a:buAutoNum type="arabicPeriod"/>
            </a:pPr>
            <a:r>
              <a:rPr lang="es-E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Promover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Estrategia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Nacional de Producción y Consumo Sustentable.</a:t>
            </a:r>
          </a:p>
          <a:p>
            <a:pPr>
              <a:buFont typeface="+mj-lt"/>
              <a:buAutoNum type="arabicPeriod"/>
            </a:pPr>
            <a:r>
              <a:rPr lang="es-E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Desarrollar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y propiciar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instrumentos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normativos, técnicos, económicos, financieros, de gestión, 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de  información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 investigación y de sensibilización y capacitación para la Producción y 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Consumo Sustentable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es-E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Promover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mejora del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desempeño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ambiental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en el sector productivo.</a:t>
            </a:r>
          </a:p>
          <a:p>
            <a:pPr>
              <a:buFont typeface="+mj-lt"/>
              <a:buAutoNum type="arabicPeriod"/>
            </a:pPr>
            <a:r>
              <a:rPr lang="es-E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Desarrollar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programas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proyectos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vinculados a la Producción y el Consumo Sustentable.</a:t>
            </a:r>
          </a:p>
          <a:p>
            <a:pPr>
              <a:buFont typeface="+mj-lt"/>
              <a:buAutoNum type="arabicPeriod"/>
            </a:pPr>
            <a:r>
              <a:rPr lang="es-E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Impulsar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mejores técnicas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disponibles y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buenas prácticas ambientales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que promuevan la 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transición hacia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patrones de consumo y producción sostenibles.</a:t>
            </a:r>
          </a:p>
          <a:p>
            <a:pPr>
              <a:buFont typeface="+mj-lt"/>
              <a:buAutoNum type="arabicPeriod"/>
            </a:pPr>
            <a:r>
              <a:rPr lang="es-E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Promover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los criterios de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sustentabilidad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ambiental en el marco de la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Responsabilidad </a:t>
            </a:r>
            <a:r>
              <a:rPr lang="es-E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Social Empresaria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es-E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Desarrollar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alianzas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estratégicas con Gobiernos Provinciales, Cámaras Empresariales, 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Organizaciones de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Sociedad Civil y distintos actores del sector público-privado involucrados, con el fin de promover </a:t>
            </a:r>
            <a:r>
              <a:rPr lang="es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la transición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hacia patrones de consumo y producción sostenibles.</a:t>
            </a:r>
            <a:endParaRPr lang="es-AR" sz="16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000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981075" y="3474588"/>
            <a:ext cx="9324461" cy="781795"/>
          </a:xfrm>
          <a:prstGeom prst="rect">
            <a:avLst/>
          </a:prstGeom>
          <a:solidFill>
            <a:schemeClr val="accent1">
              <a:lumMod val="20000"/>
              <a:lumOff val="80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6 Rectángulo"/>
          <p:cNvSpPr/>
          <p:nvPr/>
        </p:nvSpPr>
        <p:spPr>
          <a:xfrm>
            <a:off x="981075" y="2168433"/>
            <a:ext cx="9324461" cy="606369"/>
          </a:xfrm>
          <a:prstGeom prst="rect">
            <a:avLst/>
          </a:prstGeom>
          <a:solidFill>
            <a:schemeClr val="accent1">
              <a:lumMod val="20000"/>
              <a:lumOff val="80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82613" y="596902"/>
            <a:ext cx="972292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s-AR" altLang="es-AR" sz="2000" b="1" noProof="1" smtClean="0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Sensibilización y Capacitación en Producción </a:t>
            </a:r>
            <a:r>
              <a:rPr lang="es-AR" altLang="es-AR" sz="2000" b="1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y Consumo </a:t>
            </a:r>
            <a:r>
              <a:rPr lang="es-AR" altLang="es-AR" sz="2000" b="1" noProof="1" smtClean="0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Sustentable</a:t>
            </a:r>
            <a:endParaRPr lang="es-AR" altLang="es-AR" sz="2000" b="1" noProof="1">
              <a:solidFill>
                <a:srgbClr val="0067B7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4" name="2 Marcador de contenido"/>
          <p:cNvSpPr>
            <a:spLocks noGrp="1"/>
          </p:cNvSpPr>
          <p:nvPr/>
        </p:nvSpPr>
        <p:spPr>
          <a:xfrm>
            <a:off x="1050857" y="2030292"/>
            <a:ext cx="9580725" cy="324274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250000"/>
              </a:lnSpc>
              <a:defRPr/>
            </a:pPr>
            <a:r>
              <a:rPr lang="es-AR" sz="18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Abordaje a nivel </a:t>
            </a:r>
            <a:r>
              <a:rPr lang="es-AR" sz="18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nacional:  COFEMA, UIA y cámaras sectoriales y territoriales</a:t>
            </a:r>
          </a:p>
          <a:p>
            <a:pPr lvl="0" algn="just">
              <a:lnSpc>
                <a:spcPct val="250000"/>
              </a:lnSpc>
              <a:defRPr/>
            </a:pPr>
            <a:r>
              <a:rPr lang="es-AR" sz="18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Jornadas de sensibilización</a:t>
            </a:r>
          </a:p>
          <a:p>
            <a:pPr lvl="0" algn="just">
              <a:lnSpc>
                <a:spcPct val="250000"/>
              </a:lnSpc>
              <a:defRPr/>
            </a:pPr>
            <a:r>
              <a:rPr lang="es-AR" sz="18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Talleres de capacitación</a:t>
            </a:r>
          </a:p>
          <a:p>
            <a:pPr algn="just">
              <a:lnSpc>
                <a:spcPct val="250000"/>
              </a:lnSpc>
              <a:defRPr/>
            </a:pPr>
            <a:r>
              <a:rPr lang="es-AR" sz="18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 de difusión y herramientas de auto-diagnóstico</a:t>
            </a:r>
            <a:endParaRPr lang="es-AR" sz="18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14 Conector recto"/>
          <p:cNvCxnSpPr/>
          <p:nvPr/>
        </p:nvCxnSpPr>
        <p:spPr>
          <a:xfrm>
            <a:off x="988289" y="2774803"/>
            <a:ext cx="9304238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>
            <a:off x="988289" y="3454071"/>
            <a:ext cx="9304238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981075" y="4256383"/>
            <a:ext cx="9304238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654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Rectángulo"/>
          <p:cNvSpPr/>
          <p:nvPr/>
        </p:nvSpPr>
        <p:spPr>
          <a:xfrm>
            <a:off x="924104" y="5021887"/>
            <a:ext cx="9324461" cy="3586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AR">
              <a:solidFill>
                <a:prstClr val="white"/>
              </a:solidFill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964312" y="3429000"/>
            <a:ext cx="9324461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s-AR" sz="16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Iniciar el proceso de negociaciones tendientes a </a:t>
            </a:r>
            <a:r>
              <a:rPr lang="es-AR" sz="1600" dirty="0" smtClean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cofinanciar </a:t>
            </a:r>
            <a:r>
              <a:rPr lang="es-AR" sz="16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instrumentos de fomento para proyectos de inversión productiva industrial con criterios ambientales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1008514" y="1429059"/>
            <a:ext cx="9324461" cy="624417"/>
          </a:xfrm>
          <a:prstGeom prst="rect">
            <a:avLst/>
          </a:prstGeom>
          <a:solidFill>
            <a:schemeClr val="accent1">
              <a:lumMod val="20000"/>
              <a:lumOff val="80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AR">
              <a:solidFill>
                <a:prstClr val="white"/>
              </a:solidFill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82615" y="596902"/>
            <a:ext cx="112410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AR" altLang="es-AR" sz="2000" b="1" noProof="1" smtClean="0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Instrumentos </a:t>
            </a:r>
            <a:r>
              <a:rPr lang="es-AR" altLang="es-AR" sz="2000" b="1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para una producción sustentable</a:t>
            </a:r>
          </a:p>
        </p:txBody>
      </p:sp>
      <p:sp>
        <p:nvSpPr>
          <p:cNvPr id="14" name="2 Marcador de contenido"/>
          <p:cNvSpPr>
            <a:spLocks noGrp="1"/>
          </p:cNvSpPr>
          <p:nvPr/>
        </p:nvSpPr>
        <p:spPr>
          <a:xfrm>
            <a:off x="924104" y="2181985"/>
            <a:ext cx="7642500" cy="31254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base">
              <a:spcAft>
                <a:spcPct val="0"/>
              </a:spcAft>
              <a:defRPr/>
            </a:pPr>
            <a:r>
              <a:rPr lang="pt-BR" sz="1600" dirty="0" err="1" smtClean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Relevamiento</a:t>
            </a:r>
            <a:r>
              <a:rPr lang="pt-BR" sz="1600" dirty="0" smtClean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sz="16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instrumentos </a:t>
            </a:r>
            <a:r>
              <a:rPr lang="pt-BR" sz="1600" dirty="0" smtClean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vigentes</a:t>
            </a:r>
            <a:endParaRPr lang="pt-BR" sz="16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14 Conector recto"/>
          <p:cNvCxnSpPr/>
          <p:nvPr/>
        </p:nvCxnSpPr>
        <p:spPr>
          <a:xfrm>
            <a:off x="988291" y="2029859"/>
            <a:ext cx="9304239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>
            <a:off x="988291" y="2708920"/>
            <a:ext cx="9304239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2 Marcador de contenido"/>
          <p:cNvSpPr>
            <a:spLocks noGrp="1"/>
          </p:cNvSpPr>
          <p:nvPr/>
        </p:nvSpPr>
        <p:spPr>
          <a:xfrm>
            <a:off x="981076" y="2708920"/>
            <a:ext cx="9311453" cy="720080"/>
          </a:xfrm>
          <a:prstGeom prst="rect">
            <a:avLst/>
          </a:prstGeom>
          <a:solidFill>
            <a:schemeClr val="accent1">
              <a:lumMod val="20000"/>
              <a:lumOff val="80000"/>
              <a:alpha val="29000"/>
            </a:schemeClr>
          </a:solidFill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base">
              <a:spcAft>
                <a:spcPct val="0"/>
              </a:spcAft>
              <a:defRPr/>
            </a:pPr>
            <a:r>
              <a:rPr lang="es-AR" sz="1600" dirty="0" smtClean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Desarrollar talleres </a:t>
            </a:r>
            <a:r>
              <a:rPr lang="es-AR" sz="16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detectar necesidades mediante un proceso de “escucha activa</a:t>
            </a:r>
            <a:r>
              <a:rPr lang="es-AR" sz="1600" dirty="0" smtClean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del sector industrial y bancario</a:t>
            </a:r>
            <a:endParaRPr lang="es-AR" sz="16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988291" y="3429000"/>
            <a:ext cx="9304239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964310" y="5013176"/>
            <a:ext cx="9304239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>
            <a:off x="1008514" y="4437112"/>
            <a:ext cx="9304239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Rectángulo"/>
          <p:cNvSpPr/>
          <p:nvPr/>
        </p:nvSpPr>
        <p:spPr>
          <a:xfrm>
            <a:off x="924104" y="1429060"/>
            <a:ext cx="93114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s-AR" sz="1600" dirty="0" smtClean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Articular </a:t>
            </a:r>
            <a:r>
              <a:rPr lang="es-AR" sz="16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otros organismos que </a:t>
            </a:r>
            <a:r>
              <a:rPr lang="es-AR" sz="1600" dirty="0" smtClean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ya ofrecen líneas </a:t>
            </a:r>
            <a:r>
              <a:rPr lang="es-AR" sz="16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financiamiento vinculadas a la </a:t>
            </a:r>
            <a:r>
              <a:rPr lang="es-AR" sz="1600" dirty="0" smtClean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Producción Sustentable: </a:t>
            </a:r>
            <a:r>
              <a:rPr lang="es-AR" sz="16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MINAGRO, MINPROD, MINCYT, </a:t>
            </a:r>
            <a:r>
              <a:rPr lang="es-AR" sz="1600" dirty="0" smtClean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MINEM, BNA</a:t>
            </a:r>
            <a:endParaRPr lang="es-AR" sz="16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924104" y="5024958"/>
            <a:ext cx="92970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s-AR" sz="16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Promover la consideración de aspectos ambientales en el financiamiento de </a:t>
            </a:r>
            <a:r>
              <a:rPr lang="es-AR" sz="1600" dirty="0" smtClean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proyectos y recopilar los casos para exhibir resultados por Argentina en distintos ámbitos globales</a:t>
            </a:r>
            <a:endParaRPr lang="es-AR" sz="16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964309" y="4437113"/>
            <a:ext cx="9304239" cy="584775"/>
          </a:xfrm>
          <a:prstGeom prst="rect">
            <a:avLst/>
          </a:prstGeom>
          <a:solidFill>
            <a:schemeClr val="accent1">
              <a:lumMod val="20000"/>
              <a:lumOff val="80000"/>
              <a:alpha val="29000"/>
            </a:schemeClr>
          </a:solidFill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s-AR" sz="1600" dirty="0" smtClean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Desarrollar </a:t>
            </a:r>
            <a:r>
              <a:rPr lang="es-AR" sz="16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</a:t>
            </a:r>
            <a:r>
              <a:rPr lang="es-AR" sz="1600" dirty="0" smtClean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Guía En Línea que </a:t>
            </a:r>
            <a:r>
              <a:rPr lang="es-AR" sz="1600" dirty="0" smtClean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promueva </a:t>
            </a:r>
            <a:r>
              <a:rPr lang="es-AR" sz="16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facilite </a:t>
            </a:r>
            <a:r>
              <a:rPr lang="es-AR" sz="1600" dirty="0" smtClean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AR" sz="16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acceso a los instrumentos de </a:t>
            </a:r>
            <a:r>
              <a:rPr lang="es-AR" sz="1600" dirty="0" smtClean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financiamiento </a:t>
            </a:r>
            <a:r>
              <a:rPr lang="es-AR" sz="16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es-AR" sz="1600" dirty="0" err="1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PyMEs</a:t>
            </a:r>
            <a:endParaRPr lang="es-AR" sz="16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57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582613" y="596900"/>
            <a:ext cx="9723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AR" sz="2000" b="1" noProof="1" smtClean="0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Programas </a:t>
            </a:r>
            <a:r>
              <a:rPr lang="es-ES" altLang="es-AR" sz="2000" b="1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de Reconversión </a:t>
            </a:r>
            <a:r>
              <a:rPr lang="es-ES" altLang="es-AR" sz="2000" b="1" noProof="1" smtClean="0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Industrial (PRI)</a:t>
            </a:r>
            <a:endParaRPr lang="es-ES" altLang="es-AR" sz="2000" b="1" noProof="1">
              <a:solidFill>
                <a:srgbClr val="0067B7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4" name="11 Rectángulo"/>
          <p:cNvSpPr/>
          <p:nvPr/>
        </p:nvSpPr>
        <p:spPr>
          <a:xfrm>
            <a:off x="1067990" y="4129087"/>
            <a:ext cx="9324975" cy="1257300"/>
          </a:xfrm>
          <a:prstGeom prst="rect">
            <a:avLst/>
          </a:prstGeom>
          <a:solidFill>
            <a:schemeClr val="accent1">
              <a:lumMod val="20000"/>
              <a:lumOff val="80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5" name="10 Rectángulo"/>
          <p:cNvSpPr/>
          <p:nvPr/>
        </p:nvSpPr>
        <p:spPr>
          <a:xfrm>
            <a:off x="1014413" y="1520825"/>
            <a:ext cx="9324975" cy="1279525"/>
          </a:xfrm>
          <a:prstGeom prst="rect">
            <a:avLst/>
          </a:prstGeom>
          <a:solidFill>
            <a:schemeClr val="accent1">
              <a:lumMod val="20000"/>
              <a:lumOff val="80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6" name="2 Marcador de contenido"/>
          <p:cNvSpPr>
            <a:spLocks noGrp="1"/>
          </p:cNvSpPr>
          <p:nvPr/>
        </p:nvSpPr>
        <p:spPr>
          <a:xfrm>
            <a:off x="1052513" y="1546225"/>
            <a:ext cx="9223374" cy="106521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200"/>
              </a:lnSpc>
              <a:defRPr/>
            </a:pPr>
            <a:r>
              <a:rPr lang="es-ES" sz="1600" b="1" dirty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Los Programas de Reconversión Industrial (PRI) son un instrumento </a:t>
            </a:r>
            <a:r>
              <a:rPr lang="es-ES" sz="1600" b="1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de </a:t>
            </a:r>
            <a:r>
              <a:rPr lang="es-ES" sz="1600" b="1" dirty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la Política Nacional de Producción y Consumo Sustentable. Vincula a los diferentes actores de los sectores público y privado en la búsqueda de soluciones a la problemática ambiental generada por la dinámica productiva. </a:t>
            </a:r>
          </a:p>
        </p:txBody>
      </p:sp>
      <p:cxnSp>
        <p:nvCxnSpPr>
          <p:cNvPr id="7" name="14 Conector recto"/>
          <p:cNvCxnSpPr/>
          <p:nvPr/>
        </p:nvCxnSpPr>
        <p:spPr>
          <a:xfrm>
            <a:off x="1121569" y="2790825"/>
            <a:ext cx="9217819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15 Conector recto"/>
          <p:cNvCxnSpPr/>
          <p:nvPr/>
        </p:nvCxnSpPr>
        <p:spPr>
          <a:xfrm>
            <a:off x="1058068" y="4114800"/>
            <a:ext cx="9304338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2 Marcador de contenido"/>
          <p:cNvSpPr>
            <a:spLocks noGrp="1"/>
          </p:cNvSpPr>
          <p:nvPr/>
        </p:nvSpPr>
        <p:spPr>
          <a:xfrm>
            <a:off x="1050131" y="3098006"/>
            <a:ext cx="9253537" cy="7794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200"/>
              </a:lnSpc>
              <a:defRPr/>
            </a:pPr>
            <a:r>
              <a:rPr lang="es-AR" sz="1600" b="1" dirty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Consisten en un Plan de Actividades aprobado, destinado a mejorar el desempeño y gestión ambiental de los establecimientos industriales y de </a:t>
            </a:r>
            <a:r>
              <a:rPr lang="es-AR" sz="1600" b="1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servicios</a:t>
            </a:r>
            <a:r>
              <a:rPr lang="es-AR" sz="1600" b="1" dirty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.</a:t>
            </a:r>
            <a:endParaRPr lang="es-ES" sz="1600" b="1" dirty="0">
              <a:solidFill>
                <a:schemeClr val="bg2">
                  <a:lumMod val="2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2 Marcador de contenido"/>
          <p:cNvSpPr>
            <a:spLocks noGrp="1"/>
          </p:cNvSpPr>
          <p:nvPr/>
        </p:nvSpPr>
        <p:spPr>
          <a:xfrm>
            <a:off x="1037431" y="4129087"/>
            <a:ext cx="9253537" cy="12573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200"/>
              </a:lnSpc>
              <a:defRPr/>
            </a:pPr>
            <a:r>
              <a:rPr lang="es-ES" sz="1600" b="1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Los </a:t>
            </a:r>
            <a:r>
              <a:rPr lang="es-ES" sz="1600" b="1" dirty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PRI tiene como finalidad el fomento de nuevos patrones de producción que incluyen la eficiencia en el uso de los recursos, la innovación tecnológica en </a:t>
            </a:r>
            <a:r>
              <a:rPr lang="es-ES" sz="1600" b="1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los procesos </a:t>
            </a:r>
            <a:r>
              <a:rPr lang="es-ES" sz="1600" b="1" dirty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productivos, la prevención de la contaminación y la remediación de pasivos </a:t>
            </a:r>
            <a:r>
              <a:rPr lang="es-ES" sz="1600" b="1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ambientales</a:t>
            </a:r>
            <a:r>
              <a:rPr lang="es-ES" sz="1600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.</a:t>
            </a:r>
            <a:endParaRPr lang="es-ES" sz="1600" dirty="0">
              <a:solidFill>
                <a:schemeClr val="bg2">
                  <a:lumMod val="25000"/>
                </a:scheme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9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582613" y="596900"/>
            <a:ext cx="9723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AR" sz="2000" b="1" noProof="1" smtClean="0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Programas </a:t>
            </a:r>
            <a:r>
              <a:rPr lang="es-ES" altLang="es-AR" sz="2000" b="1" noProof="1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de Reconversión </a:t>
            </a:r>
            <a:r>
              <a:rPr lang="es-ES" altLang="es-AR" sz="2000" b="1" noProof="1" smtClean="0">
                <a:solidFill>
                  <a:srgbClr val="0067B7"/>
                </a:solidFill>
                <a:latin typeface="Arial" pitchFamily="34" charset="0"/>
                <a:ea typeface="ヒラギノ角ゴ Pro W3"/>
                <a:cs typeface="ヒラギノ角ゴ Pro W3"/>
              </a:rPr>
              <a:t>Industrial (PRI)</a:t>
            </a:r>
            <a:endParaRPr lang="es-ES" altLang="es-AR" sz="2000" b="1" noProof="1">
              <a:solidFill>
                <a:srgbClr val="0067B7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4" name="11 Rectángulo"/>
          <p:cNvSpPr/>
          <p:nvPr/>
        </p:nvSpPr>
        <p:spPr>
          <a:xfrm>
            <a:off x="1014413" y="3757613"/>
            <a:ext cx="9324975" cy="1044575"/>
          </a:xfrm>
          <a:prstGeom prst="rect">
            <a:avLst/>
          </a:prstGeom>
          <a:solidFill>
            <a:schemeClr val="accent1">
              <a:lumMod val="20000"/>
              <a:lumOff val="80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5" name="10 Rectángulo"/>
          <p:cNvSpPr/>
          <p:nvPr/>
        </p:nvSpPr>
        <p:spPr>
          <a:xfrm>
            <a:off x="1014413" y="1520825"/>
            <a:ext cx="9324975" cy="1212850"/>
          </a:xfrm>
          <a:prstGeom prst="rect">
            <a:avLst/>
          </a:prstGeom>
          <a:solidFill>
            <a:schemeClr val="accent1">
              <a:lumMod val="20000"/>
              <a:lumOff val="80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endParaRPr lang="es-AR" altLang="es-AR" dirty="0" smtClean="0">
              <a:solidFill>
                <a:srgbClr val="FFFFFF"/>
              </a:solidFill>
            </a:endParaRPr>
          </a:p>
        </p:txBody>
      </p:sp>
      <p:sp>
        <p:nvSpPr>
          <p:cNvPr id="6" name="2 Marcador de contenido"/>
          <p:cNvSpPr>
            <a:spLocks noGrp="1"/>
          </p:cNvSpPr>
          <p:nvPr/>
        </p:nvSpPr>
        <p:spPr>
          <a:xfrm>
            <a:off x="1052513" y="1668463"/>
            <a:ext cx="9223374" cy="8588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200"/>
              </a:lnSpc>
              <a:defRPr/>
            </a:pPr>
            <a:r>
              <a:rPr lang="es-AR" sz="1600" b="1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Brindan una opción de gestión a las autoridades ambientales provinciales en su vinculación con el sector empresario. Facilitan la resolución de conflictos ambientales.</a:t>
            </a:r>
            <a:endParaRPr lang="es-AR" sz="1600" b="1" dirty="0">
              <a:solidFill>
                <a:schemeClr val="bg2">
                  <a:lumMod val="25000"/>
                </a:schemeClr>
              </a:solidFill>
              <a:latin typeface="Arial" charset="0"/>
              <a:cs typeface="Arial" charset="0"/>
            </a:endParaRPr>
          </a:p>
        </p:txBody>
      </p:sp>
      <p:cxnSp>
        <p:nvCxnSpPr>
          <p:cNvPr id="7" name="14 Conector recto"/>
          <p:cNvCxnSpPr/>
          <p:nvPr/>
        </p:nvCxnSpPr>
        <p:spPr>
          <a:xfrm>
            <a:off x="1022350" y="2733675"/>
            <a:ext cx="9304338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15 Conector recto"/>
          <p:cNvCxnSpPr/>
          <p:nvPr/>
        </p:nvCxnSpPr>
        <p:spPr>
          <a:xfrm>
            <a:off x="1022350" y="3757613"/>
            <a:ext cx="9304338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2 Marcador de contenido"/>
          <p:cNvSpPr>
            <a:spLocks noGrp="1"/>
          </p:cNvSpPr>
          <p:nvPr/>
        </p:nvSpPr>
        <p:spPr>
          <a:xfrm>
            <a:off x="1052513" y="2851150"/>
            <a:ext cx="9253537" cy="7794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200"/>
              </a:lnSpc>
              <a:defRPr/>
            </a:pPr>
            <a:r>
              <a:rPr lang="es-AR" sz="1600" b="1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Desarrollan un esquema complementario al modelo de comando y control, promoviendo un involucramiento proactivo de todos los actores.</a:t>
            </a:r>
            <a:endParaRPr lang="es-AR" sz="1600" b="1" dirty="0">
              <a:solidFill>
                <a:schemeClr val="bg2">
                  <a:lumMod val="2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2 Marcador de contenido"/>
          <p:cNvSpPr>
            <a:spLocks noGrp="1"/>
          </p:cNvSpPr>
          <p:nvPr/>
        </p:nvSpPr>
        <p:spPr>
          <a:xfrm>
            <a:off x="1022350" y="3757612"/>
            <a:ext cx="9253537" cy="10445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200"/>
              </a:lnSpc>
              <a:defRPr/>
            </a:pPr>
            <a:r>
              <a:rPr lang="es-ES" sz="1600" b="1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Instrumentados a través de un Convenio entre el Estado nacional, el provincial y las empresas, permiten suscribir un Plan de Actividades de ejecución gradual y progresiva (con un alcance máximo de 36 meses).</a:t>
            </a:r>
            <a:endParaRPr lang="es-AR" sz="1600" b="1" dirty="0">
              <a:solidFill>
                <a:schemeClr val="bg2">
                  <a:lumMod val="25000"/>
                </a:schemeClr>
              </a:solidFill>
              <a:latin typeface="Arial" charset="0"/>
              <a:cs typeface="Arial" charset="0"/>
            </a:endParaRPr>
          </a:p>
        </p:txBody>
      </p:sp>
      <p:cxnSp>
        <p:nvCxnSpPr>
          <p:cNvPr id="11" name="8 Conector recto"/>
          <p:cNvCxnSpPr/>
          <p:nvPr/>
        </p:nvCxnSpPr>
        <p:spPr>
          <a:xfrm>
            <a:off x="1022350" y="4802188"/>
            <a:ext cx="9304338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2 Marcador de contenido"/>
          <p:cNvSpPr>
            <a:spLocks noGrp="1"/>
          </p:cNvSpPr>
          <p:nvPr/>
        </p:nvSpPr>
        <p:spPr>
          <a:xfrm>
            <a:off x="1052513" y="5011738"/>
            <a:ext cx="9286875" cy="6635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200"/>
              </a:lnSpc>
              <a:defRPr/>
            </a:pPr>
            <a:r>
              <a:rPr lang="es-ES" sz="1600" b="1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Asisten técnicamente a las empresas en la formulación e implementación del plan de acciones del programa, a los efectos de facilitar su ejecución.</a:t>
            </a:r>
            <a:endParaRPr lang="es-ES" sz="1600" b="1" dirty="0">
              <a:solidFill>
                <a:schemeClr val="bg2">
                  <a:lumMod val="25000"/>
                </a:scheme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84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2841</TotalTime>
  <Words>1320</Words>
  <Application>Microsoft Office PowerPoint</Application>
  <PresentationFormat>Personalizado</PresentationFormat>
  <Paragraphs>215</Paragraphs>
  <Slides>19</Slides>
  <Notes>18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19</vt:i4>
      </vt:variant>
    </vt:vector>
  </HeadingPairs>
  <TitlesOfParts>
    <vt:vector size="21" baseType="lpstr">
      <vt:lpstr>Office Theme</vt:lpstr>
      <vt:lpstr>Custom Design</vt:lpstr>
      <vt:lpstr>Dirección Nacional de Desarrollo Sustentable  Subsecretaría de Cambio Climático y Desarrollo Sustentable  Secretaría de Política Ambiental, Cambio Climático y Desarrollo Sustentable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Matias Lynch Garay</dc:creator>
  <cp:lastModifiedBy>Carlos  Piñeiro</cp:lastModifiedBy>
  <cp:revision>344</cp:revision>
  <cp:lastPrinted>2016-05-13T20:52:19Z</cp:lastPrinted>
  <dcterms:created xsi:type="dcterms:W3CDTF">2016-04-25T20:33:17Z</dcterms:created>
  <dcterms:modified xsi:type="dcterms:W3CDTF">2016-12-01T20:21:04Z</dcterms:modified>
</cp:coreProperties>
</file>